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6" r:id="rId2"/>
    <p:sldId id="256" r:id="rId3"/>
    <p:sldId id="259" r:id="rId4"/>
    <p:sldId id="257" r:id="rId5"/>
    <p:sldId id="258" r:id="rId6"/>
    <p:sldId id="260" r:id="rId7"/>
    <p:sldId id="262" r:id="rId8"/>
    <p:sldId id="267" r:id="rId9"/>
    <p:sldId id="261" r:id="rId10"/>
    <p:sldId id="263" r:id="rId11"/>
    <p:sldId id="273" r:id="rId12"/>
    <p:sldId id="264" r:id="rId13"/>
    <p:sldId id="266" r:id="rId14"/>
    <p:sldId id="275" r:id="rId15"/>
    <p:sldId id="268" r:id="rId16"/>
    <p:sldId id="269" r:id="rId17"/>
    <p:sldId id="270" r:id="rId18"/>
    <p:sldId id="274" r:id="rId19"/>
    <p:sldId id="277" r:id="rId20"/>
  </p:sldIdLst>
  <p:sldSz cx="9144000" cy="6858000" type="screen4x3"/>
  <p:notesSz cx="6888163" cy="100203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2" autoAdjust="0"/>
    <p:restoredTop sz="93194" autoAdjust="0"/>
  </p:normalViewPr>
  <p:slideViewPr>
    <p:cSldViewPr>
      <p:cViewPr varScale="1">
        <p:scale>
          <a:sx n="69" d="100"/>
          <a:sy n="69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2FB31CC-6F5D-45E5-B3B1-32E7F57CDADD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A27E2E1-D3EA-4BDF-8D3A-98B3EEB5532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354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E2E1-D3EA-4BDF-8D3A-98B3EEB5532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9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E2E1-D3EA-4BDF-8D3A-98B3EEB5532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747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E2E1-D3EA-4BDF-8D3A-98B3EEB55323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213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704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74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56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770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0676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99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31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926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420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006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589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461D-CAD0-4CFA-B987-E242DE42FB70}" type="datetimeFigureOut">
              <a:rPr lang="es-CO" smtClean="0"/>
              <a:t>03/12/2017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D7AFF-EB69-456A-B743-CBA5C4D21B8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3188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:\Desktop\plan organizacional CATEDRAL DEL REINO\publicidad\200px-Akrap_Čirkov_proglašenje_pobjednika_2005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4" b="98077" l="32000" r="99500">
                        <a14:foregroundMark x1="55500" y1="26442" x2="55500" y2="26442"/>
                        <a14:foregroundMark x1="51000" y1="22596" x2="51000" y2="22596"/>
                        <a14:foregroundMark x1="49000" y1="24519" x2="49000" y2="24519"/>
                        <a14:foregroundMark x1="56000" y1="82212" x2="56000" y2="82212"/>
                        <a14:foregroundMark x1="55500" y1="70192" x2="55500" y2="70192"/>
                        <a14:foregroundMark x1="52000" y1="62019" x2="52000" y2="62019"/>
                        <a14:foregroundMark x1="54500" y1="55769" x2="54500" y2="55769"/>
                        <a14:foregroundMark x1="62500" y1="57212" x2="62500" y2="57212"/>
                        <a14:foregroundMark x1="47500" y1="62981" x2="47500" y2="62981"/>
                        <a14:foregroundMark x1="48500" y1="66346" x2="48500" y2="66346"/>
                        <a14:foregroundMark x1="51500" y1="73558" x2="51500" y2="73558"/>
                        <a14:foregroundMark x1="50000" y1="82212" x2="50000" y2="82212"/>
                        <a14:foregroundMark x1="46500" y1="90385" x2="46500" y2="90385"/>
                        <a14:foregroundMark x1="49000" y1="88462" x2="49000" y2="88462"/>
                        <a14:foregroundMark x1="60000" y1="88462" x2="60000" y2="88462"/>
                        <a14:foregroundMark x1="62000" y1="90865" x2="62000" y2="90865"/>
                        <a14:foregroundMark x1="59500" y1="91827" x2="59500" y2="91827"/>
                        <a14:foregroundMark x1="48000" y1="92308" x2="48000" y2="92308"/>
                        <a14:foregroundMark x1="44000" y1="94712" x2="44000" y2="94712"/>
                        <a14:foregroundMark x1="84000" y1="48558" x2="84000" y2="48558"/>
                        <a14:foregroundMark x1="68500" y1="43269" x2="68500" y2="43269"/>
                        <a14:foregroundMark x1="41500" y1="75000" x2="41500" y2="75000"/>
                        <a14:foregroundMark x1="34000" y1="69712" x2="34000" y2="69712"/>
                        <a14:foregroundMark x1="36000" y1="92308" x2="36000" y2="92308"/>
                        <a14:foregroundMark x1="40500" y1="87981" x2="40500" y2="87981"/>
                        <a14:foregroundMark x1="60000" y1="96154" x2="60000" y2="96154"/>
                        <a14:foregroundMark x1="69500" y1="92788" x2="69500" y2="92788"/>
                        <a14:foregroundMark x1="83000" y1="96154" x2="83000" y2="96154"/>
                        <a14:foregroundMark x1="34500" y1="96154" x2="34500" y2="96154"/>
                        <a14:foregroundMark x1="35500" y1="87981" x2="35500" y2="87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80"/>
          <a:stretch/>
        </p:blipFill>
        <p:spPr bwMode="auto">
          <a:xfrm>
            <a:off x="269" y="2362355"/>
            <a:ext cx="2555507" cy="449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690730" y="2024321"/>
            <a:ext cx="61116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FF00"/>
                </a:solidFill>
              </a:rPr>
              <a:t>Una </a:t>
            </a:r>
            <a:r>
              <a:rPr lang="es-CO" sz="3600" b="1" dirty="0">
                <a:solidFill>
                  <a:srgbClr val="FFFF00"/>
                </a:solidFill>
              </a:rPr>
              <a:t>promesa de Dios es </a:t>
            </a:r>
            <a:r>
              <a:rPr lang="es-CO" sz="4000" b="1" dirty="0"/>
              <a:t>una declaración de </a:t>
            </a:r>
            <a:r>
              <a:rPr lang="es-CO" sz="4400" b="1" dirty="0"/>
              <a:t>parte</a:t>
            </a:r>
            <a:r>
              <a:rPr lang="es-CO" sz="4000" b="1" dirty="0"/>
              <a:t> de </a:t>
            </a:r>
            <a:r>
              <a:rPr lang="es-CO" sz="4000" b="1" dirty="0" smtClean="0"/>
              <a:t>Él </a:t>
            </a:r>
            <a:r>
              <a:rPr lang="es-CO" sz="3600" b="1" dirty="0">
                <a:solidFill>
                  <a:srgbClr val="FFFF00"/>
                </a:solidFill>
              </a:rPr>
              <a:t>que lleva en sí el poder para </a:t>
            </a:r>
            <a:r>
              <a:rPr lang="es-CO" sz="3600" b="1" dirty="0" smtClean="0">
                <a:solidFill>
                  <a:srgbClr val="FFFF00"/>
                </a:solidFill>
              </a:rPr>
              <a:t>cumplirse. </a:t>
            </a:r>
          </a:p>
          <a:p>
            <a:pPr algn="ctr"/>
            <a:endParaRPr lang="es-CO" sz="3600" dirty="0"/>
          </a:p>
        </p:txBody>
      </p:sp>
      <p:sp>
        <p:nvSpPr>
          <p:cNvPr id="7" name="6 Rectángulo"/>
          <p:cNvSpPr/>
          <p:nvPr/>
        </p:nvSpPr>
        <p:spPr>
          <a:xfrm>
            <a:off x="0" y="4818809"/>
            <a:ext cx="9012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/>
              <a:t>                        Siempre </a:t>
            </a:r>
            <a:r>
              <a:rPr lang="es-CO" sz="4000" b="1" dirty="0"/>
              <a:t>y </a:t>
            </a:r>
            <a:r>
              <a:rPr lang="es-CO" sz="4000" b="1" dirty="0" smtClean="0"/>
              <a:t>cuando</a:t>
            </a:r>
          </a:p>
          <a:p>
            <a:pPr algn="ctr"/>
            <a:r>
              <a:rPr lang="es-CO" sz="4000" b="1" dirty="0" smtClean="0"/>
              <a:t>                        </a:t>
            </a:r>
            <a:r>
              <a:rPr lang="es-CO" sz="4000" b="1" dirty="0"/>
              <a:t>las condiciones se cumplan.</a:t>
            </a:r>
          </a:p>
          <a:p>
            <a:pPr algn="ctr"/>
            <a:endParaRPr lang="es-CO" sz="4000" dirty="0"/>
          </a:p>
        </p:txBody>
      </p:sp>
      <p:sp>
        <p:nvSpPr>
          <p:cNvPr id="5" name="Rectángulo 4"/>
          <p:cNvSpPr/>
          <p:nvPr/>
        </p:nvSpPr>
        <p:spPr>
          <a:xfrm>
            <a:off x="-74819" y="583320"/>
            <a:ext cx="9252520" cy="10620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420855" y="746788"/>
            <a:ext cx="8261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dirty="0">
                <a:solidFill>
                  <a:srgbClr val="FF0000"/>
                </a:solidFill>
              </a:rPr>
              <a:t>La </a:t>
            </a:r>
            <a:r>
              <a:rPr lang="es-CO" sz="3600" b="1" dirty="0">
                <a:solidFill>
                  <a:srgbClr val="FF0000"/>
                </a:solidFill>
              </a:rPr>
              <a:t>DEFINICIÓN</a:t>
            </a:r>
            <a:r>
              <a:rPr lang="es-CO" sz="3600" dirty="0">
                <a:solidFill>
                  <a:srgbClr val="FF0000"/>
                </a:solidFill>
              </a:rPr>
              <a:t> de una promesa podría ser: 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73208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:\Desktop\plan organizacional CATEDRAL DEL REINO\publicidad\8830216-atractivo-empresario-cauc-sico-j-venes-con-guantes-de-boxeo-centrarse-en-el-guante-golpe-con-el-braz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50" b="100000" l="0" r="970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" y="2917175"/>
            <a:ext cx="2619066" cy="3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0754" y="109955"/>
            <a:ext cx="8881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 smtClean="0"/>
              <a:t>“Porque </a:t>
            </a:r>
            <a:r>
              <a:rPr lang="es-CO" sz="2800" b="1" i="1" dirty="0"/>
              <a:t>todas las promesas</a:t>
            </a:r>
            <a:r>
              <a:rPr lang="es-CO" sz="2800" i="1" dirty="0"/>
              <a:t> de Dios son en él </a:t>
            </a:r>
            <a:r>
              <a:rPr lang="es-CO" sz="3600" b="1" i="1" dirty="0">
                <a:solidFill>
                  <a:srgbClr val="FFFF00"/>
                </a:solidFill>
              </a:rPr>
              <a:t>Sí</a:t>
            </a:r>
            <a:r>
              <a:rPr lang="es-CO" sz="2800" i="1" dirty="0"/>
              <a:t>, y en él </a:t>
            </a:r>
            <a:r>
              <a:rPr lang="es-CO" sz="3600" b="1" i="1" dirty="0">
                <a:solidFill>
                  <a:srgbClr val="FFFF00"/>
                </a:solidFill>
              </a:rPr>
              <a:t>Amén</a:t>
            </a:r>
            <a:r>
              <a:rPr lang="es-CO" sz="2800" i="1" dirty="0"/>
              <a:t>, por </a:t>
            </a:r>
            <a:r>
              <a:rPr lang="es-CO" sz="2800" i="1" dirty="0">
                <a:solidFill>
                  <a:srgbClr val="FFFF00"/>
                </a:solidFill>
              </a:rPr>
              <a:t>medio de nosotros</a:t>
            </a:r>
            <a:r>
              <a:rPr lang="es-CO" sz="2800" i="1" dirty="0"/>
              <a:t>, para la gloria de Dios</a:t>
            </a:r>
            <a:r>
              <a:rPr lang="es-CO" sz="2800" i="1" dirty="0" smtClean="0"/>
              <a:t>.”</a:t>
            </a:r>
          </a:p>
          <a:p>
            <a:pPr algn="ctr"/>
            <a:r>
              <a:rPr lang="es-CO" sz="2800" b="1" dirty="0" smtClean="0"/>
              <a:t>2 </a:t>
            </a:r>
            <a:r>
              <a:rPr lang="es-CO" sz="2800" b="1" dirty="0"/>
              <a:t>Corintios </a:t>
            </a:r>
            <a:r>
              <a:rPr lang="es-CO" sz="2800" b="1" dirty="0" smtClean="0"/>
              <a:t>1:20</a:t>
            </a:r>
            <a:r>
              <a:rPr lang="es-CO" sz="2800" dirty="0"/>
              <a:t> </a:t>
            </a:r>
            <a:endParaRPr lang="es-CO" sz="2800" dirty="0"/>
          </a:p>
        </p:txBody>
      </p:sp>
      <p:sp>
        <p:nvSpPr>
          <p:cNvPr id="3" name="2 Rectángulo"/>
          <p:cNvSpPr/>
          <p:nvPr/>
        </p:nvSpPr>
        <p:spPr>
          <a:xfrm>
            <a:off x="2627785" y="4437112"/>
            <a:ext cx="6444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dirty="0" smtClean="0"/>
              <a:t>Pero </a:t>
            </a:r>
            <a:r>
              <a:rPr lang="es-CO" sz="2800" dirty="0"/>
              <a:t>las condiciones se tienen que cumplir</a:t>
            </a:r>
            <a:r>
              <a:rPr lang="es-CO" sz="2800" i="1" dirty="0"/>
              <a:t> </a:t>
            </a:r>
            <a:r>
              <a:rPr lang="es-CO" sz="2800" i="1" dirty="0">
                <a:solidFill>
                  <a:srgbClr val="FFFF00"/>
                </a:solidFill>
              </a:rPr>
              <a:t>“Por medio de nosotros,”</a:t>
            </a:r>
            <a:r>
              <a:rPr lang="es-CO" sz="2800" dirty="0"/>
              <a:t> significa que somos nosotros quienes determinamos </a:t>
            </a:r>
            <a:r>
              <a:rPr lang="es-CO" sz="2800" dirty="0">
                <a:solidFill>
                  <a:srgbClr val="FFFF00"/>
                </a:solidFill>
              </a:rPr>
              <a:t>si</a:t>
            </a:r>
            <a:r>
              <a:rPr lang="es-CO" sz="2800" dirty="0"/>
              <a:t> recibimos el beneficio de la promesa o </a:t>
            </a:r>
            <a:r>
              <a:rPr lang="es-CO" sz="2800" dirty="0">
                <a:solidFill>
                  <a:srgbClr val="FFFF00"/>
                </a:solidFill>
              </a:rPr>
              <a:t>no</a:t>
            </a:r>
            <a:r>
              <a:rPr lang="es-CO" sz="2800" dirty="0" smtClean="0"/>
              <a:t>.</a:t>
            </a:r>
          </a:p>
          <a:p>
            <a:pPr lvl="0"/>
            <a:endParaRPr lang="es-CO" sz="2800" dirty="0"/>
          </a:p>
        </p:txBody>
      </p:sp>
      <p:grpSp>
        <p:nvGrpSpPr>
          <p:cNvPr id="6" name="Grupo 5"/>
          <p:cNvGrpSpPr/>
          <p:nvPr/>
        </p:nvGrpSpPr>
        <p:grpSpPr>
          <a:xfrm>
            <a:off x="2627785" y="1942904"/>
            <a:ext cx="6540090" cy="1818309"/>
            <a:chOff x="2627785" y="1942904"/>
            <a:chExt cx="6540090" cy="1818309"/>
          </a:xfrm>
        </p:grpSpPr>
        <p:sp>
          <p:nvSpPr>
            <p:cNvPr id="7" name="Rectángulo 6"/>
            <p:cNvSpPr/>
            <p:nvPr/>
          </p:nvSpPr>
          <p:spPr>
            <a:xfrm>
              <a:off x="2627785" y="1942904"/>
              <a:ext cx="6516215" cy="151216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2915816" y="2006887"/>
              <a:ext cx="625205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CO" sz="2700" b="1" dirty="0" smtClean="0">
                  <a:solidFill>
                    <a:srgbClr val="FF0000"/>
                  </a:solidFill>
                </a:rPr>
                <a:t>Cada </a:t>
              </a:r>
              <a:r>
                <a:rPr lang="es-CO" sz="2700" b="1" dirty="0">
                  <a:solidFill>
                    <a:srgbClr val="FF0000"/>
                  </a:solidFill>
                </a:rPr>
                <a:t>promesa </a:t>
              </a:r>
              <a:r>
                <a:rPr lang="es-CO" sz="2700" b="1" dirty="0">
                  <a:solidFill>
                    <a:schemeClr val="bg1"/>
                  </a:solidFill>
                </a:rPr>
                <a:t>que Dios ha hecho al hombre durante la historia </a:t>
              </a:r>
              <a:r>
                <a:rPr lang="es-CO" sz="2700" b="1" dirty="0">
                  <a:solidFill>
                    <a:srgbClr val="FF0000"/>
                  </a:solidFill>
                </a:rPr>
                <a:t>sigue vigente</a:t>
              </a:r>
              <a:r>
                <a:rPr lang="es-CO" sz="2700" dirty="0"/>
                <a:t>, </a:t>
              </a:r>
              <a:r>
                <a:rPr lang="es-CO" sz="2700" b="1" dirty="0">
                  <a:solidFill>
                    <a:schemeClr val="bg1"/>
                  </a:solidFill>
                </a:rPr>
                <a:t>y está disponible para quien la </a:t>
              </a:r>
              <a:r>
                <a:rPr lang="es-CO" sz="2700" b="1" dirty="0" smtClean="0">
                  <a:solidFill>
                    <a:schemeClr val="bg1"/>
                  </a:solidFill>
                </a:rPr>
                <a:t>tome. </a:t>
              </a:r>
            </a:p>
            <a:p>
              <a:pPr lvl="0"/>
              <a:endParaRPr lang="es-CO" sz="27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57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25823" y="107096"/>
            <a:ext cx="9252520" cy="13056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79957" y="1595021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/>
              <a:t>: </a:t>
            </a:r>
            <a:r>
              <a:rPr lang="es-CO" sz="3600" b="1" i="1" u="sng" dirty="0"/>
              <a:t>“si vosotros sois de Cristo, ciertamente linaje de Abraham sois, y </a:t>
            </a:r>
            <a:r>
              <a:rPr lang="es-CO" sz="3600" b="1" i="1" u="sng" dirty="0">
                <a:solidFill>
                  <a:srgbClr val="FFFF00"/>
                </a:solidFill>
              </a:rPr>
              <a:t>herederos</a:t>
            </a:r>
            <a:r>
              <a:rPr lang="es-CO" sz="3600" b="1" i="1" u="sng" dirty="0"/>
              <a:t> según la promesa”</a:t>
            </a:r>
            <a:r>
              <a:rPr lang="es-CO" sz="3600" b="1" u="sng" dirty="0"/>
              <a:t> </a:t>
            </a:r>
            <a:r>
              <a:rPr lang="es-CO" sz="3600" b="1" u="sng" dirty="0">
                <a:solidFill>
                  <a:srgbClr val="FFFF00"/>
                </a:solidFill>
              </a:rPr>
              <a:t>(Gálatas 3:29</a:t>
            </a:r>
            <a:r>
              <a:rPr lang="es-CO" sz="3600" b="1" u="sng" dirty="0" smtClean="0">
                <a:solidFill>
                  <a:srgbClr val="FFFF00"/>
                </a:solidFill>
              </a:rPr>
              <a:t>)</a:t>
            </a:r>
            <a:r>
              <a:rPr lang="es-CO" sz="3600" b="1" u="sng" dirty="0" smtClean="0"/>
              <a:t>.</a:t>
            </a:r>
          </a:p>
          <a:p>
            <a:endParaRPr lang="es-CO" sz="3600" b="1" dirty="0"/>
          </a:p>
          <a:p>
            <a:r>
              <a:rPr lang="es-CO" sz="3600" b="1" i="1" u="sng" dirty="0"/>
              <a:t>“Y haré de ti una nación grande, y te bendeciré, y engrandeceré tu nombre, y serás bendición... </a:t>
            </a:r>
            <a:r>
              <a:rPr lang="es-CO" sz="3600" b="1" i="1" u="sng" dirty="0">
                <a:solidFill>
                  <a:srgbClr val="FFFF00"/>
                </a:solidFill>
              </a:rPr>
              <a:t>y serán benditas en ti todas las familias</a:t>
            </a:r>
            <a:r>
              <a:rPr lang="es-CO" sz="3600" b="1" i="1" u="sng" dirty="0"/>
              <a:t> de la tierra”</a:t>
            </a:r>
            <a:r>
              <a:rPr lang="es-CO" sz="3600" b="1" u="sng" dirty="0"/>
              <a:t> </a:t>
            </a:r>
            <a:r>
              <a:rPr lang="es-CO" sz="3200" b="1" u="sng" dirty="0">
                <a:solidFill>
                  <a:srgbClr val="FFFF00"/>
                </a:solidFill>
              </a:rPr>
              <a:t>(Génesis 12:3</a:t>
            </a:r>
            <a:r>
              <a:rPr lang="es-CO" sz="3200" b="1" u="sng" dirty="0" smtClean="0">
                <a:solidFill>
                  <a:srgbClr val="FFFF00"/>
                </a:solidFill>
              </a:rPr>
              <a:t>).</a:t>
            </a:r>
          </a:p>
          <a:p>
            <a:endParaRPr lang="es-CO" sz="2400" b="1" u="sng" dirty="0" smtClean="0">
              <a:solidFill>
                <a:srgbClr val="FFFF00"/>
              </a:solidFill>
            </a:endParaRPr>
          </a:p>
          <a:p>
            <a:endParaRPr lang="es-CO" sz="2400" b="1" u="sng" dirty="0">
              <a:solidFill>
                <a:srgbClr val="FFFF0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116632"/>
            <a:ext cx="91266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</a:rPr>
              <a:t>LAS </a:t>
            </a:r>
            <a:r>
              <a:rPr lang="es-CO" sz="4000" b="1" dirty="0" smtClean="0">
                <a:solidFill>
                  <a:schemeClr val="bg1"/>
                </a:solidFill>
              </a:rPr>
              <a:t>PROMESAS</a:t>
            </a:r>
          </a:p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 </a:t>
            </a:r>
            <a:r>
              <a:rPr lang="es-CO" sz="3600" b="1" dirty="0">
                <a:solidFill>
                  <a:srgbClr val="FF0000"/>
                </a:solidFill>
              </a:rPr>
              <a:t>NO TIENEN FECHA DE VENCIMIENTO </a:t>
            </a:r>
            <a:endParaRPr lang="es-CO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1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-47224" y="5351"/>
            <a:ext cx="9332263" cy="13321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323528" y="164453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i="1" dirty="0" smtClean="0"/>
              <a:t>“ASÍ </a:t>
            </a:r>
            <a:r>
              <a:rPr lang="es-CO" sz="2800" b="1" i="1" dirty="0"/>
              <a:t>QUE LA FE ES POR EL OÍR, </a:t>
            </a:r>
            <a:r>
              <a:rPr lang="es-CO" sz="2800" b="1" i="1" dirty="0" smtClean="0"/>
              <a:t>Y </a:t>
            </a:r>
            <a:r>
              <a:rPr lang="es-CO" sz="2800" b="1" i="1" dirty="0"/>
              <a:t>EL OÍR </a:t>
            </a:r>
            <a:r>
              <a:rPr lang="es-CO" sz="2800" b="1" i="1" dirty="0" smtClean="0"/>
              <a:t>POR </a:t>
            </a:r>
            <a:r>
              <a:rPr lang="es-CO" sz="2800" b="1" i="1" dirty="0"/>
              <a:t>LA PALABRA DE </a:t>
            </a:r>
            <a:r>
              <a:rPr lang="es-CO" sz="2800" b="1" i="1" dirty="0" smtClean="0"/>
              <a:t>DIOS”, </a:t>
            </a:r>
            <a:r>
              <a:rPr lang="es-CO" sz="2400" b="1" dirty="0" smtClean="0">
                <a:solidFill>
                  <a:srgbClr val="FFFF00"/>
                </a:solidFill>
              </a:rPr>
              <a:t>ROMANOS 10:17.</a:t>
            </a:r>
            <a:endParaRPr lang="es-CO" sz="2400" b="1" dirty="0">
              <a:solidFill>
                <a:srgbClr val="FFFF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3528" y="2853484"/>
            <a:ext cx="5544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 smtClean="0"/>
              <a:t>DE </a:t>
            </a:r>
            <a:r>
              <a:rPr lang="es-CO" sz="2800" b="1" dirty="0"/>
              <a:t>LA ABUNDANCIA </a:t>
            </a:r>
            <a:r>
              <a:rPr lang="es-CO" sz="2800" b="1" dirty="0" smtClean="0"/>
              <a:t>DEL CORAZÓN HABLA </a:t>
            </a:r>
            <a:r>
              <a:rPr lang="es-CO" sz="2800" b="1" dirty="0"/>
              <a:t>LA BOCA</a:t>
            </a:r>
            <a:r>
              <a:rPr lang="es-CO" sz="3200" b="1" dirty="0" smtClean="0"/>
              <a:t>.</a:t>
            </a:r>
            <a:r>
              <a:rPr lang="es-CO" sz="3600" b="1" dirty="0" smtClean="0"/>
              <a:t> </a:t>
            </a:r>
            <a:r>
              <a:rPr lang="es-CO" sz="3200" b="1" dirty="0" smtClean="0">
                <a:solidFill>
                  <a:srgbClr val="FFFF00"/>
                </a:solidFill>
              </a:rPr>
              <a:t>Mateo </a:t>
            </a:r>
            <a:r>
              <a:rPr lang="es-CO" sz="2800" b="1" dirty="0" smtClean="0">
                <a:solidFill>
                  <a:srgbClr val="FFFF00"/>
                </a:solidFill>
              </a:rPr>
              <a:t>12:36-37 </a:t>
            </a:r>
            <a:endParaRPr lang="es-CO" sz="2800" b="1" dirty="0">
              <a:solidFill>
                <a:srgbClr val="FFFF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89044" y="3853700"/>
            <a:ext cx="639599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/>
              <a:t> </a:t>
            </a:r>
            <a:endParaRPr lang="es-CO" sz="2800" b="1" dirty="0" smtClean="0"/>
          </a:p>
          <a:p>
            <a:r>
              <a:rPr lang="es-CO" sz="3200" b="1" dirty="0" smtClean="0"/>
              <a:t>Porque </a:t>
            </a:r>
            <a:r>
              <a:rPr lang="es-CO" sz="3200" b="1" dirty="0">
                <a:solidFill>
                  <a:srgbClr val="FFFF00"/>
                </a:solidFill>
              </a:rPr>
              <a:t>por tus palabras </a:t>
            </a:r>
            <a:r>
              <a:rPr lang="es-CO" sz="3200" b="1" dirty="0"/>
              <a:t>se te </a:t>
            </a:r>
            <a:r>
              <a:rPr lang="es-CO" sz="3200" b="1" dirty="0">
                <a:solidFill>
                  <a:srgbClr val="FFFF00"/>
                </a:solidFill>
              </a:rPr>
              <a:t>absolverá</a:t>
            </a:r>
            <a:r>
              <a:rPr lang="es-CO" sz="3200" b="1" dirty="0"/>
              <a:t>, y por tus palabras se te </a:t>
            </a:r>
            <a:r>
              <a:rPr lang="es-CO" sz="3200" b="1" dirty="0">
                <a:solidFill>
                  <a:srgbClr val="FFFF00"/>
                </a:solidFill>
              </a:rPr>
              <a:t>condenará</a:t>
            </a:r>
            <a:r>
              <a:rPr lang="es-CO" sz="3200" b="1" dirty="0"/>
              <a:t>.» </a:t>
            </a:r>
            <a:r>
              <a:rPr lang="es-CO" sz="3200" b="1" dirty="0">
                <a:solidFill>
                  <a:srgbClr val="FF0000"/>
                </a:solidFill>
              </a:rPr>
              <a:t> Mateo 12:37</a:t>
            </a:r>
            <a:endParaRPr lang="es-CO" sz="3200" b="1" dirty="0">
              <a:solidFill>
                <a:srgbClr val="FF0000"/>
              </a:solidFill>
            </a:endParaRPr>
          </a:p>
        </p:txBody>
      </p:sp>
      <p:pic>
        <p:nvPicPr>
          <p:cNvPr id="12291" name="Picture 3" descr="B:\Desktop\plan organizacional CATEDRAL DEL REINO\publicidad\slam-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100000" l="10448" r="58657">
                        <a14:foregroundMark x1="50896" y1="65551" x2="50896" y2="65551"/>
                        <a14:foregroundMark x1="52537" y1="74606" x2="52537" y2="74606"/>
                        <a14:foregroundMark x1="53881" y1="81693" x2="53881" y2="81693"/>
                        <a14:foregroundMark x1="53731" y1="79724" x2="53731" y2="79724"/>
                        <a14:foregroundMark x1="27015" y1="9252" x2="27015" y2="9252"/>
                        <a14:foregroundMark x1="27612" y1="9055" x2="27612" y2="9055"/>
                        <a14:foregroundMark x1="27612" y1="7677" x2="27612" y2="7677"/>
                        <a14:foregroundMark x1="29851" y1="9843" x2="29851" y2="9843"/>
                        <a14:foregroundMark x1="18657" y1="5906" x2="18657" y2="5906"/>
                        <a14:foregroundMark x1="18507" y1="4528" x2="18507" y2="4528"/>
                        <a14:foregroundMark x1="52388" y1="71850" x2="52388" y2="71850"/>
                        <a14:foregroundMark x1="52090" y1="70669" x2="52090" y2="70669"/>
                        <a14:foregroundMark x1="51791" y1="63189" x2="51791" y2="63189"/>
                        <a14:foregroundMark x1="51045" y1="56299" x2="51045" y2="56299"/>
                        <a14:foregroundMark x1="50896" y1="53150" x2="50896" y2="53150"/>
                        <a14:foregroundMark x1="50000" y1="48228" x2="50000" y2="48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1" r="40701"/>
          <a:stretch/>
        </p:blipFill>
        <p:spPr bwMode="auto">
          <a:xfrm>
            <a:off x="4536" y="4160718"/>
            <a:ext cx="3060370" cy="539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467544" y="691189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i="1" dirty="0" smtClean="0">
                <a:solidFill>
                  <a:srgbClr val="FF0000"/>
                </a:solidFill>
              </a:rPr>
              <a:t>SI QUIERES VENCER DEBES PREPARARTE </a:t>
            </a:r>
            <a:endParaRPr lang="es-CO" sz="3600" b="1" dirty="0">
              <a:solidFill>
                <a:srgbClr val="FF0000"/>
              </a:solidFill>
            </a:endParaRPr>
          </a:p>
        </p:txBody>
      </p:sp>
      <p:pic>
        <p:nvPicPr>
          <p:cNvPr id="12292" name="Picture 4" descr="B:\Desktop\plan organizacional CATEDRAL DEL REINO\publicidad\1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925" r="100000">
                        <a14:backgroundMark x1="46604" y1="25588" x2="46604" y2="25588"/>
                        <a14:backgroundMark x1="94906" y1="28824" x2="94906" y2="28824"/>
                        <a14:backgroundMark x1="37358" y1="95000" x2="37358" y2="95000"/>
                        <a14:backgroundMark x1="37358" y1="23235" x2="37358" y2="23235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3756"/>
            <a:ext cx="3335770" cy="213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323528" y="-36936"/>
            <a:ext cx="8136904" cy="873175"/>
            <a:chOff x="323528" y="-36936"/>
            <a:chExt cx="8136904" cy="873175"/>
          </a:xfrm>
        </p:grpSpPr>
        <p:sp>
          <p:nvSpPr>
            <p:cNvPr id="3" name="2 Rectángulo"/>
            <p:cNvSpPr/>
            <p:nvPr/>
          </p:nvSpPr>
          <p:spPr>
            <a:xfrm>
              <a:off x="323528" y="-36936"/>
              <a:ext cx="81369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3600" b="1" dirty="0" smtClean="0">
                  <a:solidFill>
                    <a:schemeClr val="bg1"/>
                  </a:solidFill>
                </a:rPr>
                <a:t>TUS </a:t>
              </a:r>
              <a:r>
                <a:rPr lang="es-CO" sz="3600" b="1" dirty="0" smtClean="0">
                  <a:solidFill>
                    <a:schemeClr val="bg1"/>
                  </a:solidFill>
                </a:rPr>
                <a:t>PALABRAS</a:t>
              </a:r>
            </a:p>
          </p:txBody>
        </p:sp>
        <p:sp>
          <p:nvSpPr>
            <p:cNvPr id="2" name="Rectángulo 1"/>
            <p:cNvSpPr/>
            <p:nvPr/>
          </p:nvSpPr>
          <p:spPr>
            <a:xfrm>
              <a:off x="2088823" y="251464"/>
              <a:ext cx="45672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O" sz="3200" b="1" dirty="0">
                  <a:solidFill>
                    <a:schemeClr val="bg1"/>
                  </a:solidFill>
                </a:rPr>
                <a:t> </a:t>
              </a:r>
              <a:r>
                <a:rPr lang="es-CO" b="1" dirty="0">
                  <a:solidFill>
                    <a:schemeClr val="bg1"/>
                  </a:solidFill>
                </a:rPr>
                <a:t>(</a:t>
              </a:r>
              <a:r>
                <a:rPr lang="es-CO" b="1" dirty="0">
                  <a:solidFill>
                    <a:srgbClr val="00B050"/>
                  </a:solidFill>
                </a:rPr>
                <a:t>SEMILLAS DE BENDICIÓN O DE MALDICIÓN</a:t>
              </a:r>
              <a:r>
                <a:rPr lang="es-CO" b="1" dirty="0">
                  <a:solidFill>
                    <a:schemeClr val="bg1"/>
                  </a:solidFill>
                </a:rPr>
                <a:t>) </a:t>
              </a:r>
              <a:endParaRPr lang="es-CO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9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-1548679" y="503443"/>
            <a:ext cx="12313368" cy="17941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7 Rectángulo"/>
          <p:cNvSpPr/>
          <p:nvPr/>
        </p:nvSpPr>
        <p:spPr>
          <a:xfrm>
            <a:off x="251520" y="594907"/>
            <a:ext cx="8625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chemeClr val="bg1"/>
                </a:solidFill>
              </a:rPr>
              <a:t> </a:t>
            </a:r>
            <a:r>
              <a:rPr lang="es-CO" sz="3200" b="1" dirty="0" smtClean="0">
                <a:solidFill>
                  <a:schemeClr val="bg1"/>
                </a:solidFill>
              </a:rPr>
              <a:t>PORQUE POR TUS PALABRAS SE TE </a:t>
            </a:r>
            <a:r>
              <a:rPr lang="es-CO" sz="3200" b="1" dirty="0" smtClean="0">
                <a:solidFill>
                  <a:srgbClr val="FF0000"/>
                </a:solidFill>
              </a:rPr>
              <a:t>ABSOLVERÁ</a:t>
            </a:r>
            <a:r>
              <a:rPr lang="es-CO" sz="3200" b="1" dirty="0" smtClean="0"/>
              <a:t>,</a:t>
            </a:r>
          </a:p>
          <a:p>
            <a:pPr algn="ctr"/>
            <a:r>
              <a:rPr lang="es-CO" sz="3200" b="1" dirty="0" smtClean="0">
                <a:solidFill>
                  <a:schemeClr val="bg1"/>
                </a:solidFill>
              </a:rPr>
              <a:t> Y POR TUS PALABRAS SE TE </a:t>
            </a:r>
            <a:r>
              <a:rPr lang="es-CO" sz="3200" b="1" dirty="0" smtClean="0">
                <a:solidFill>
                  <a:srgbClr val="FF0000"/>
                </a:solidFill>
              </a:rPr>
              <a:t>CONDENARÁ</a:t>
            </a:r>
            <a:r>
              <a:rPr lang="es-CO" sz="3200" b="1" dirty="0" smtClean="0"/>
              <a:t>.»</a:t>
            </a:r>
          </a:p>
          <a:p>
            <a:pPr algn="ctr"/>
            <a:r>
              <a:rPr lang="es-CO" sz="3200" b="1" dirty="0">
                <a:solidFill>
                  <a:srgbClr val="00B050"/>
                </a:solidFill>
              </a:rPr>
              <a:t> </a:t>
            </a:r>
            <a:r>
              <a:rPr lang="es-CO" sz="3200" b="1" dirty="0">
                <a:solidFill>
                  <a:srgbClr val="00B050"/>
                </a:solidFill>
              </a:rPr>
              <a:t> Mateo 12:37</a:t>
            </a:r>
            <a:endParaRPr lang="es-CO" sz="3200" b="1" dirty="0">
              <a:solidFill>
                <a:srgbClr val="00B050"/>
              </a:solidFill>
            </a:endParaRPr>
          </a:p>
        </p:txBody>
      </p:sp>
      <p:sp>
        <p:nvSpPr>
          <p:cNvPr id="3" name="7 Rectángulo"/>
          <p:cNvSpPr/>
          <p:nvPr/>
        </p:nvSpPr>
        <p:spPr>
          <a:xfrm>
            <a:off x="654790" y="257462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/>
              <a:t> </a:t>
            </a:r>
            <a:r>
              <a:rPr lang="es-CO" sz="5400" b="1" dirty="0" smtClean="0"/>
              <a:t>MALDECIR=</a:t>
            </a:r>
            <a:endParaRPr lang="es-CO" sz="5400" b="1" dirty="0"/>
          </a:p>
        </p:txBody>
      </p:sp>
      <p:sp>
        <p:nvSpPr>
          <p:cNvPr id="4" name="7 Rectángulo"/>
          <p:cNvSpPr/>
          <p:nvPr/>
        </p:nvSpPr>
        <p:spPr>
          <a:xfrm>
            <a:off x="4177088" y="2482289"/>
            <a:ext cx="223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rgbClr val="FF0000"/>
                </a:solidFill>
              </a:rPr>
              <a:t> </a:t>
            </a:r>
            <a:r>
              <a:rPr lang="es-CO" sz="7200" b="1" dirty="0" smtClean="0">
                <a:solidFill>
                  <a:srgbClr val="FF0000"/>
                </a:solidFill>
              </a:rPr>
              <a:t>MAL</a:t>
            </a:r>
            <a:endParaRPr lang="es-CO" sz="6600" b="1" dirty="0">
              <a:solidFill>
                <a:srgbClr val="FF0000"/>
              </a:solidFill>
            </a:endParaRPr>
          </a:p>
        </p:txBody>
      </p:sp>
      <p:sp>
        <p:nvSpPr>
          <p:cNvPr id="5" name="7 Rectángulo"/>
          <p:cNvSpPr/>
          <p:nvPr/>
        </p:nvSpPr>
        <p:spPr>
          <a:xfrm>
            <a:off x="5911374" y="2587395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FF0000"/>
                </a:solidFill>
              </a:rPr>
              <a:t> </a:t>
            </a:r>
            <a:r>
              <a:rPr lang="es-CO" sz="5400" b="1" dirty="0" smtClean="0">
                <a:solidFill>
                  <a:srgbClr val="FFFF00"/>
                </a:solidFill>
              </a:rPr>
              <a:t>DECIR</a:t>
            </a:r>
            <a:endParaRPr lang="es-CO" sz="5400" b="1" dirty="0">
              <a:solidFill>
                <a:srgbClr val="FFFF00"/>
              </a:solidFill>
            </a:endParaRPr>
          </a:p>
        </p:txBody>
      </p:sp>
      <p:sp>
        <p:nvSpPr>
          <p:cNvPr id="6" name="7 Rectángulo"/>
          <p:cNvSpPr/>
          <p:nvPr/>
        </p:nvSpPr>
        <p:spPr>
          <a:xfrm>
            <a:off x="515291" y="4272222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/>
              <a:t> </a:t>
            </a:r>
            <a:r>
              <a:rPr lang="es-CO" sz="5400" b="1" dirty="0" smtClean="0"/>
              <a:t>BEN</a:t>
            </a:r>
            <a:r>
              <a:rPr lang="es-CO" sz="5400" b="1" dirty="0" smtClean="0"/>
              <a:t>DECIR=</a:t>
            </a:r>
            <a:endParaRPr lang="es-CO" sz="5400" b="1" dirty="0"/>
          </a:p>
        </p:txBody>
      </p:sp>
      <p:sp>
        <p:nvSpPr>
          <p:cNvPr id="7" name="7 Rectángulo"/>
          <p:cNvSpPr/>
          <p:nvPr/>
        </p:nvSpPr>
        <p:spPr>
          <a:xfrm>
            <a:off x="4059115" y="4086687"/>
            <a:ext cx="223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rgbClr val="FF0000"/>
                </a:solidFill>
              </a:rPr>
              <a:t> </a:t>
            </a:r>
            <a:r>
              <a:rPr lang="es-CO" sz="7200" b="1" dirty="0" smtClean="0">
                <a:solidFill>
                  <a:srgbClr val="FF0000"/>
                </a:solidFill>
              </a:rPr>
              <a:t>BIEN</a:t>
            </a:r>
            <a:endParaRPr lang="es-CO" sz="6600" b="1" dirty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911374" y="425858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FF0000"/>
                </a:solidFill>
              </a:rPr>
              <a:t> </a:t>
            </a:r>
            <a:r>
              <a:rPr lang="es-CO" sz="5400" b="1" dirty="0" smtClean="0">
                <a:solidFill>
                  <a:srgbClr val="FFFF00"/>
                </a:solidFill>
              </a:rPr>
              <a:t>DECIR</a:t>
            </a:r>
            <a:endParaRPr lang="es-CO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127143" y="70723"/>
            <a:ext cx="9271144" cy="13321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000" b="1" dirty="0">
                <a:solidFill>
                  <a:srgbClr val="FF0000"/>
                </a:solidFill>
              </a:rPr>
              <a:t>MERECES VIVIR COMO DIOS MANDA </a:t>
            </a:r>
          </a:p>
          <a:p>
            <a:pPr algn="ctr"/>
            <a:r>
              <a:rPr lang="es-CO" sz="3200" b="1" dirty="0">
                <a:solidFill>
                  <a:schemeClr val="bg1"/>
                </a:solidFill>
              </a:rPr>
              <a:t>2 Pedro 1: 3-11</a:t>
            </a:r>
            <a:endParaRPr lang="es-CO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B:\Desktop\plan organizacional CATEDRAL DEL REINO\publicidad\Tigresa-y-cinturon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99" y="3529223"/>
            <a:ext cx="2123728" cy="36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15533" y="1141001"/>
            <a:ext cx="910904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 </a:t>
            </a:r>
          </a:p>
          <a:p>
            <a:pPr algn="ctr"/>
            <a:r>
              <a:rPr lang="es-CO" sz="2800" i="1" dirty="0" smtClean="0"/>
              <a:t>“</a:t>
            </a:r>
            <a:r>
              <a:rPr lang="es-CO" sz="2800" b="1" dirty="0">
                <a:solidFill>
                  <a:srgbClr val="FFFF00"/>
                </a:solidFill>
              </a:rPr>
              <a:t>Su divino poder, al darnos el conocimiento </a:t>
            </a:r>
            <a:r>
              <a:rPr lang="es-CO" sz="2800" dirty="0"/>
              <a:t>de aquel que nos llamó por su propia gloria y potencia, </a:t>
            </a:r>
            <a:r>
              <a:rPr lang="es-CO" sz="2800" dirty="0" smtClean="0">
                <a:solidFill>
                  <a:srgbClr val="FFFF00"/>
                </a:solidFill>
              </a:rPr>
              <a:t>nos ha concedido</a:t>
            </a:r>
            <a:r>
              <a:rPr lang="es-CO" sz="2800" dirty="0" smtClean="0"/>
              <a:t> </a:t>
            </a:r>
            <a:r>
              <a:rPr lang="es-CO" sz="2800" dirty="0" smtClean="0">
                <a:solidFill>
                  <a:srgbClr val="FFFF00"/>
                </a:solidFill>
              </a:rPr>
              <a:t>todas las cosas </a:t>
            </a:r>
            <a:r>
              <a:rPr lang="es-CO" sz="2800" dirty="0" smtClean="0"/>
              <a:t>que necesitamos para vivir</a:t>
            </a:r>
            <a:r>
              <a:rPr lang="es-CO" sz="2400" dirty="0" smtClean="0"/>
              <a:t> </a:t>
            </a:r>
            <a:r>
              <a:rPr lang="es-CO" sz="2400" b="1" dirty="0" smtClean="0">
                <a:solidFill>
                  <a:srgbClr val="FFFF00"/>
                </a:solidFill>
              </a:rPr>
              <a:t>COMO </a:t>
            </a:r>
            <a:r>
              <a:rPr lang="es-CO" sz="2400" b="1" dirty="0">
                <a:solidFill>
                  <a:srgbClr val="FFFF00"/>
                </a:solidFill>
              </a:rPr>
              <a:t>DIOS </a:t>
            </a:r>
            <a:r>
              <a:rPr lang="es-CO" sz="2400" b="1" dirty="0" smtClean="0">
                <a:solidFill>
                  <a:srgbClr val="FFFF00"/>
                </a:solidFill>
              </a:rPr>
              <a:t>MANDA.</a:t>
            </a:r>
            <a:endParaRPr lang="es-CO" sz="2800" b="1" baseline="30000" dirty="0">
              <a:solidFill>
                <a:srgbClr val="FFFF00"/>
              </a:solidFill>
            </a:endParaRPr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5" name="Picture 5" descr="B:\Desktop\plan organizacional CATEDRAL DEL REINO\publicidad\2204922-caucasicos-altos-mujer-usando-guantes-de-boxeo-celebracion-trofeo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524" r="9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11" y="4497993"/>
            <a:ext cx="2915816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23528" y="2996952"/>
            <a:ext cx="78848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s-CO" sz="2400" dirty="0" smtClean="0"/>
              <a:t>así </a:t>
            </a:r>
            <a:r>
              <a:rPr lang="es-CO" sz="2400" dirty="0"/>
              <a:t>Dios </a:t>
            </a:r>
            <a:r>
              <a:rPr lang="es-CO" sz="2400" dirty="0">
                <a:solidFill>
                  <a:srgbClr val="FFFF00"/>
                </a:solidFill>
              </a:rPr>
              <a:t>NOS HA ENTREGADO </a:t>
            </a:r>
            <a:r>
              <a:rPr lang="es-CO" sz="2400" dirty="0"/>
              <a:t>sus preciosas y magníficas </a:t>
            </a:r>
            <a:r>
              <a:rPr lang="es-CO" sz="2400" dirty="0" smtClean="0">
                <a:solidFill>
                  <a:srgbClr val="FFFF00"/>
                </a:solidFill>
              </a:rPr>
              <a:t>PROMESAS.</a:t>
            </a:r>
            <a:r>
              <a:rPr lang="es-CO" sz="2400" dirty="0" smtClean="0"/>
              <a:t> </a:t>
            </a:r>
          </a:p>
          <a:p>
            <a:endParaRPr lang="es-CO" sz="2400" dirty="0"/>
          </a:p>
          <a:p>
            <a:r>
              <a:rPr lang="es-CO" sz="2400" dirty="0"/>
              <a:t>2. Para que ustedes, luego de </a:t>
            </a:r>
            <a:r>
              <a:rPr lang="es-CO" sz="2400" dirty="0">
                <a:solidFill>
                  <a:srgbClr val="FFFF00"/>
                </a:solidFill>
              </a:rPr>
              <a:t>ESCAPAR DE LA CORRUPCIÓN </a:t>
            </a:r>
          </a:p>
          <a:p>
            <a:r>
              <a:rPr lang="es-CO" sz="2400" dirty="0"/>
              <a:t>que hay  en el mundo debido a los malos deseos</a:t>
            </a:r>
            <a:r>
              <a:rPr lang="es-CO" sz="2400" dirty="0" smtClean="0"/>
              <a:t>,</a:t>
            </a:r>
          </a:p>
          <a:p>
            <a:r>
              <a:rPr lang="es-CO" sz="2400" b="1" dirty="0" smtClean="0">
                <a:solidFill>
                  <a:srgbClr val="FFFF00"/>
                </a:solidFill>
              </a:rPr>
              <a:t>Condición</a:t>
            </a:r>
            <a:r>
              <a:rPr lang="es-CO" sz="2400" b="1" dirty="0">
                <a:solidFill>
                  <a:srgbClr val="FFFF00"/>
                </a:solidFill>
              </a:rPr>
              <a:t>. </a:t>
            </a:r>
          </a:p>
          <a:p>
            <a:endParaRPr lang="es-CO" sz="2400" dirty="0"/>
          </a:p>
          <a:p>
            <a:r>
              <a:rPr lang="es-CO" sz="2400" dirty="0"/>
              <a:t>3. lleguen a tener parte en </a:t>
            </a:r>
            <a:r>
              <a:rPr lang="es-CO" sz="2400" dirty="0" smtClean="0"/>
              <a:t>la </a:t>
            </a:r>
            <a:r>
              <a:rPr lang="es-CO" sz="2400" b="1" dirty="0">
                <a:solidFill>
                  <a:srgbClr val="FFFF00"/>
                </a:solidFill>
              </a:rPr>
              <a:t>NATURALEZA DIVINA.</a:t>
            </a:r>
          </a:p>
        </p:txBody>
      </p:sp>
    </p:spTree>
    <p:extLst>
      <p:ext uri="{BB962C8B-B14F-4D97-AF65-F5344CB8AC3E}">
        <p14:creationId xmlns:p14="http://schemas.microsoft.com/office/powerpoint/2010/main" val="302529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-108520" y="-5459"/>
            <a:ext cx="9252520" cy="10880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362" name="Picture 2" descr="B:\Desktop\plan organizacional CATEDRAL DEL REINO\publicidad\mole moli 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42318"/>
            <a:ext cx="4817725" cy="338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887" y="131338"/>
            <a:ext cx="9025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FF0000"/>
                </a:solidFill>
              </a:rPr>
              <a:t>CUALIDADES PARA SER PARTE DE LA NATURALEZA </a:t>
            </a:r>
            <a:r>
              <a:rPr lang="es-CO" sz="2800" b="1" dirty="0" smtClean="0">
                <a:solidFill>
                  <a:srgbClr val="FF0000"/>
                </a:solidFill>
              </a:rPr>
              <a:t>DIVINA</a:t>
            </a:r>
            <a:r>
              <a:rPr lang="es-CO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74743" y="1142318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2800" b="1" dirty="0" smtClean="0"/>
              <a:t>1. </a:t>
            </a:r>
            <a:r>
              <a:rPr lang="es-CO" sz="2800" b="1" dirty="0" smtClean="0">
                <a:solidFill>
                  <a:srgbClr val="FFFF00"/>
                </a:solidFill>
              </a:rPr>
              <a:t>FE</a:t>
            </a:r>
            <a:r>
              <a:rPr lang="es-CO" sz="2800" b="1" dirty="0"/>
              <a:t>, virtud; </a:t>
            </a:r>
          </a:p>
          <a:p>
            <a:pPr lvl="0"/>
            <a:r>
              <a:rPr lang="es-CO" sz="2800" b="1" dirty="0" smtClean="0"/>
              <a:t>2. A </a:t>
            </a:r>
            <a:r>
              <a:rPr lang="es-CO" sz="2800" b="1" dirty="0"/>
              <a:t>su </a:t>
            </a:r>
            <a:r>
              <a:rPr lang="es-CO" sz="2800" b="1" dirty="0">
                <a:solidFill>
                  <a:srgbClr val="FFFF00"/>
                </a:solidFill>
              </a:rPr>
              <a:t>VIRTUD</a:t>
            </a:r>
            <a:r>
              <a:rPr lang="es-CO" sz="2800" b="1" dirty="0"/>
              <a:t>, entendimiento;</a:t>
            </a:r>
            <a:r>
              <a:rPr lang="es-CO" sz="2800" b="1" baseline="30000" dirty="0"/>
              <a:t>6</a:t>
            </a:r>
            <a:endParaRPr lang="es-CO" sz="2800" b="1" dirty="0"/>
          </a:p>
          <a:p>
            <a:pPr lvl="0"/>
            <a:r>
              <a:rPr lang="es-CO" sz="2800" b="1" dirty="0" smtClean="0"/>
              <a:t>3. Al </a:t>
            </a:r>
            <a:r>
              <a:rPr lang="es-CO" sz="2800" b="1" dirty="0">
                <a:solidFill>
                  <a:srgbClr val="FFFF00"/>
                </a:solidFill>
              </a:rPr>
              <a:t>ENTENDIMIENTO</a:t>
            </a:r>
            <a:r>
              <a:rPr lang="es-CO" sz="2800" b="1" dirty="0"/>
              <a:t>, dominio propio; </a:t>
            </a:r>
          </a:p>
          <a:p>
            <a:pPr lvl="0"/>
            <a:r>
              <a:rPr lang="es-CO" sz="2800" b="1" dirty="0" smtClean="0"/>
              <a:t>4. Al </a:t>
            </a:r>
            <a:r>
              <a:rPr lang="es-CO" sz="2800" b="1" dirty="0">
                <a:solidFill>
                  <a:srgbClr val="FFFF00"/>
                </a:solidFill>
              </a:rPr>
              <a:t>DOMINIO PROPIO</a:t>
            </a:r>
            <a:r>
              <a:rPr lang="es-CO" sz="2800" b="1" dirty="0"/>
              <a:t>, constancia; </a:t>
            </a:r>
          </a:p>
          <a:p>
            <a:pPr lvl="0"/>
            <a:r>
              <a:rPr lang="es-CO" sz="2800" b="1" dirty="0" smtClean="0"/>
              <a:t>5. A </a:t>
            </a:r>
            <a:r>
              <a:rPr lang="es-CO" sz="2800" b="1" dirty="0"/>
              <a:t>la </a:t>
            </a:r>
            <a:r>
              <a:rPr lang="es-CO" sz="2800" b="1" dirty="0">
                <a:solidFill>
                  <a:srgbClr val="FFFF00"/>
                </a:solidFill>
              </a:rPr>
              <a:t>CONSTANCIA</a:t>
            </a:r>
            <a:r>
              <a:rPr lang="es-CO" sz="2800" b="1" dirty="0"/>
              <a:t>, devoción a Dios;</a:t>
            </a:r>
            <a:r>
              <a:rPr lang="es-CO" sz="2800" b="1" baseline="30000" dirty="0"/>
              <a:t>7</a:t>
            </a:r>
            <a:endParaRPr lang="es-CO" sz="2800" b="1" dirty="0"/>
          </a:p>
          <a:p>
            <a:pPr lvl="0"/>
            <a:r>
              <a:rPr lang="es-CO" sz="2800" b="1" dirty="0" smtClean="0"/>
              <a:t>6. A </a:t>
            </a:r>
            <a:r>
              <a:rPr lang="es-CO" sz="2800" b="1" dirty="0"/>
              <a:t>LA </a:t>
            </a:r>
            <a:r>
              <a:rPr lang="es-CO" sz="2800" b="1" dirty="0">
                <a:solidFill>
                  <a:srgbClr val="FFFF00"/>
                </a:solidFill>
              </a:rPr>
              <a:t>DEVOCIÓN A DIOS</a:t>
            </a:r>
            <a:r>
              <a:rPr lang="es-CO" sz="2800" b="1" dirty="0"/>
              <a:t>, afecto fraternal</a:t>
            </a:r>
          </a:p>
          <a:p>
            <a:pPr lvl="0"/>
            <a:r>
              <a:rPr lang="es-CO" sz="2800" b="1" dirty="0" smtClean="0"/>
              <a:t>7. Al </a:t>
            </a:r>
            <a:r>
              <a:rPr lang="es-CO" sz="2800" b="1" dirty="0">
                <a:solidFill>
                  <a:srgbClr val="FFFF00"/>
                </a:solidFill>
              </a:rPr>
              <a:t>AFECTO FRATERNAL</a:t>
            </a:r>
            <a:r>
              <a:rPr lang="es-CO" sz="2800" b="1" dirty="0"/>
              <a:t>, </a:t>
            </a:r>
            <a:r>
              <a:rPr lang="es-CO" sz="2800" b="1" dirty="0" smtClean="0">
                <a:solidFill>
                  <a:srgbClr val="FFFF00"/>
                </a:solidFill>
              </a:rPr>
              <a:t>AMOR</a:t>
            </a:r>
            <a:r>
              <a:rPr lang="es-CO" sz="2800" b="1" dirty="0" smtClean="0"/>
              <a:t>.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374743" y="4496073"/>
            <a:ext cx="8769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FF00"/>
                </a:solidFill>
              </a:rPr>
              <a:t>PARA SER ÚTILES Y PRODUCTIVO</a:t>
            </a:r>
            <a:endParaRPr lang="es-CO" sz="2800" dirty="0" smtClean="0">
              <a:solidFill>
                <a:srgbClr val="FFFF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05372" y="498559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chemeClr val="bg1"/>
                </a:solidFill>
              </a:rPr>
              <a:t>Precisamente por eso, esfuércense por añadir a su: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4743" y="4947521"/>
            <a:ext cx="876925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baseline="30000" dirty="0" smtClean="0"/>
              <a:t>8</a:t>
            </a:r>
            <a:r>
              <a:rPr lang="es-CO" sz="2400" dirty="0"/>
              <a:t> </a:t>
            </a:r>
            <a:r>
              <a:rPr lang="es-CO" sz="2800" b="1" dirty="0"/>
              <a:t>Porque estas cualidades, si abundan en ustedes</a:t>
            </a:r>
            <a:r>
              <a:rPr lang="es-CO" sz="2800" b="1" dirty="0" smtClean="0"/>
              <a:t>,</a:t>
            </a:r>
          </a:p>
          <a:p>
            <a:r>
              <a:rPr lang="es-CO" sz="2800" b="1" u="sng" dirty="0" smtClean="0">
                <a:solidFill>
                  <a:srgbClr val="FFFF00"/>
                </a:solidFill>
              </a:rPr>
              <a:t>LES HARÁN CRECER </a:t>
            </a:r>
            <a:r>
              <a:rPr lang="es-CO" sz="2800" b="1" u="sng" dirty="0" smtClean="0"/>
              <a:t>en </a:t>
            </a:r>
            <a:r>
              <a:rPr lang="es-CO" sz="2800" b="1" u="sng" dirty="0"/>
              <a:t>el conocimiento de nuestro señor Jesucristo</a:t>
            </a:r>
            <a:r>
              <a:rPr lang="es-CO" sz="2800" b="1" dirty="0"/>
              <a:t>, y evitarán que sean inútiles e improductivos.</a:t>
            </a:r>
            <a:r>
              <a:rPr lang="es-CO" sz="2800" b="1" baseline="30000" dirty="0"/>
              <a:t>9</a:t>
            </a:r>
            <a:r>
              <a:rPr lang="es-CO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218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81198"/>
            <a:ext cx="9252520" cy="10880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386" name="Picture 2" descr="B:\Desktop\plan organizacional CATEDRAL DEL REINO\publicidad\margarito-golpead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58" y="2799693"/>
            <a:ext cx="5326527" cy="40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9776" y="51986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 smtClean="0">
                <a:solidFill>
                  <a:srgbClr val="FF0000"/>
                </a:solidFill>
              </a:rPr>
              <a:t>EN CAMBIO, EL QUE NO TIENE </a:t>
            </a:r>
            <a:r>
              <a:rPr lang="es-CO" sz="3200" b="1" dirty="0" smtClean="0">
                <a:solidFill>
                  <a:srgbClr val="FF0000"/>
                </a:solidFill>
              </a:rPr>
              <a:t>ESTAS </a:t>
            </a:r>
            <a:r>
              <a:rPr lang="es-CO" sz="3200" b="1" dirty="0" smtClean="0">
                <a:solidFill>
                  <a:srgbClr val="FF0000"/>
                </a:solidFill>
              </a:rPr>
              <a:t>CUALIDADES: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69776" y="342900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>
                <a:solidFill>
                  <a:srgbClr val="FFFF00"/>
                </a:solidFill>
              </a:rPr>
              <a:t>2</a:t>
            </a:r>
            <a:r>
              <a:rPr lang="es-CO" sz="4000" b="1" dirty="0" smtClean="0"/>
              <a:t>. Se </a:t>
            </a:r>
            <a:r>
              <a:rPr lang="es-CO" sz="4000" b="1" dirty="0"/>
              <a:t>olvida de que ha </a:t>
            </a:r>
            <a:r>
              <a:rPr lang="es-CO" sz="4000" b="1" dirty="0" smtClean="0"/>
              <a:t>sido</a:t>
            </a:r>
          </a:p>
          <a:p>
            <a:r>
              <a:rPr lang="es-CO" sz="4000" b="1" dirty="0" smtClean="0"/>
              <a:t> limpiado   de </a:t>
            </a:r>
            <a:r>
              <a:rPr lang="es-CO" sz="4000" b="1" dirty="0"/>
              <a:t>sus antiguos </a:t>
            </a:r>
            <a:endParaRPr lang="es-CO" sz="4000" b="1" dirty="0" smtClean="0"/>
          </a:p>
          <a:p>
            <a:r>
              <a:rPr lang="es-CO" sz="4000" b="1" dirty="0" smtClean="0"/>
              <a:t>pecados</a:t>
            </a:r>
            <a:r>
              <a:rPr lang="es-CO" sz="4000" b="1" dirty="0"/>
              <a:t>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69776" y="2091807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000" b="1" dirty="0" smtClean="0">
                <a:solidFill>
                  <a:srgbClr val="FFFF00"/>
                </a:solidFill>
              </a:rPr>
              <a:t>1</a:t>
            </a:r>
            <a:r>
              <a:rPr lang="es-CO" sz="4000" b="1" dirty="0" smtClean="0"/>
              <a:t>. Es </a:t>
            </a:r>
            <a:r>
              <a:rPr lang="es-CO" sz="4000" b="1" dirty="0"/>
              <a:t>tan corto de vista que ya ni ve, </a:t>
            </a:r>
          </a:p>
        </p:txBody>
      </p:sp>
    </p:spTree>
    <p:extLst>
      <p:ext uri="{BB962C8B-B14F-4D97-AF65-F5344CB8AC3E}">
        <p14:creationId xmlns:p14="http://schemas.microsoft.com/office/powerpoint/2010/main" val="101854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81198"/>
            <a:ext cx="5436096" cy="10880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79512" y="4437112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417" name="Picture 9" descr="B:\Desktop\plan organizacional CATEDRAL DEL REINO\publicidad\9108863-anciana-activa-lucha-con-guantes-de-boxeo-rojo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67" y="142712"/>
            <a:ext cx="5136858" cy="342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5537" y="2564904"/>
            <a:ext cx="8369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200" b="1" dirty="0" smtClean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es-CO" sz="32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Se les abrirán </a:t>
            </a:r>
            <a:r>
              <a:rPr lang="es-CO" sz="32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 PAR EN PAR </a:t>
            </a:r>
            <a:r>
              <a:rPr lang="es-CO" sz="32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las puertas del reino eterno de nuestro señor  y salvador Jesucristo.</a:t>
            </a:r>
            <a:r>
              <a:rPr lang="es-CO" sz="3200" b="1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4440235"/>
            <a:ext cx="8496426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SI NO VIVES POR LAS PROMESAS DE DIOS, </a:t>
            </a:r>
          </a:p>
          <a:p>
            <a:pPr algn="ctr"/>
            <a:r>
              <a:rPr lang="es-CO" sz="3200" b="1" dirty="0" smtClean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 </a:t>
            </a:r>
            <a:r>
              <a:rPr lang="es-CO" sz="3200" b="1" dirty="0"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estás viviendo la vida que Dios tiene para ti</a:t>
            </a:r>
            <a:r>
              <a:rPr lang="es-CO" sz="32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pPr algn="ctr"/>
            <a:r>
              <a:rPr lang="es-CO" sz="3200" b="1" dirty="0" smtClean="0"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ESTÁS SOLAMENTE SOBREVIVIENDO.</a:t>
            </a:r>
            <a:endParaRPr lang="es-CO" sz="3200" b="1" dirty="0"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-1638436" y="440490"/>
            <a:ext cx="871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 smtClean="0">
                <a:solidFill>
                  <a:srgbClr val="FF0000"/>
                </a:solidFill>
              </a:rPr>
              <a:t>SI HACEN ESTAS COSAS</a:t>
            </a:r>
            <a:r>
              <a:rPr lang="es-CO" sz="4400" b="1" dirty="0" smtClean="0">
                <a:solidFill>
                  <a:srgbClr val="FF0000"/>
                </a:solidFill>
              </a:rPr>
              <a:t>: </a:t>
            </a:r>
            <a:endParaRPr lang="es-CO" sz="4400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1628800"/>
            <a:ext cx="89018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CO" sz="3200" b="1" dirty="0" smtClean="0">
                <a:solidFill>
                  <a:schemeClr val="tx1">
                    <a:lumMod val="9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</a:t>
            </a:r>
            <a:r>
              <a:rPr lang="es-CO" sz="3200" b="1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No </a:t>
            </a:r>
            <a:r>
              <a:rPr lang="es-CO" sz="3200" b="1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caerán jamás</a:t>
            </a:r>
            <a:r>
              <a:rPr lang="es-CO" sz="2800" b="1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es-CO" sz="2800" b="1" baseline="30000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11</a:t>
            </a:r>
            <a:r>
              <a:rPr lang="es-CO" sz="2800" b="1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es-CO" sz="2800" b="1" dirty="0" smtClean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lvl="0"/>
            <a:r>
              <a:rPr lang="es-CO" sz="3200" b="1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63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6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b="1933"/>
          <a:stretch/>
        </p:blipFill>
        <p:spPr>
          <a:xfrm>
            <a:off x="0" y="0"/>
            <a:ext cx="917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1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281198"/>
            <a:ext cx="9252520" cy="16723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3 Rectángulo"/>
          <p:cNvSpPr/>
          <p:nvPr/>
        </p:nvSpPr>
        <p:spPr>
          <a:xfrm>
            <a:off x="354292" y="301749"/>
            <a:ext cx="8363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En </a:t>
            </a:r>
            <a:r>
              <a:rPr lang="es-CO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LA LENGUA </a:t>
            </a:r>
            <a:r>
              <a:rPr lang="es-CO" sz="32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HAY </a:t>
            </a:r>
            <a:r>
              <a:rPr lang="es-CO" sz="3200" b="1" dirty="0" smtClean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PODER </a:t>
            </a:r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de </a:t>
            </a:r>
            <a:r>
              <a:rPr lang="es-CO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VIDA </a:t>
            </a:r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y </a:t>
            </a:r>
            <a:r>
              <a:rPr lang="es-CO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MUERTE</a:t>
            </a:r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;</a:t>
            </a:r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 </a:t>
            </a:r>
            <a:endParaRPr lang="es-CO" sz="32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quienes </a:t>
            </a:r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la aman comerán de su fruto</a:t>
            </a:r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.</a:t>
            </a:r>
            <a:endParaRPr lang="es-CO" sz="2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s-CO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es-CO" sz="24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Proverbios 18:21.</a:t>
            </a:r>
            <a:endParaRPr lang="es-CO" sz="32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pic>
        <p:nvPicPr>
          <p:cNvPr id="8" name="Picture 2" descr="B:\Desktop\plan organizacional CATEDRAL DEL REINO\publicidad\BOXEADOR CON CINTUR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410" y1="18571" x2="60410" y2="18571"/>
                        <a14:foregroundMark x1="65188" y1="9714" x2="65188" y2="9714"/>
                        <a14:foregroundMark x1="62116" y1="8000" x2="62116" y2="8000"/>
                        <a14:foregroundMark x1="62799" y1="24571" x2="62799" y2="24571"/>
                        <a14:foregroundMark x1="59386" y1="22286" x2="59386" y2="22286"/>
                        <a14:foregroundMark x1="67235" y1="24286" x2="67235" y2="24286"/>
                        <a14:foregroundMark x1="68601" y1="16571" x2="68601" y2="16571"/>
                        <a14:foregroundMark x1="58020" y1="15143" x2="58020" y2="15143"/>
                        <a14:foregroundMark x1="53584" y1="19429" x2="53584" y2="19429"/>
                        <a14:foregroundMark x1="63823" y1="16571" x2="63823" y2="16571"/>
                        <a14:foregroundMark x1="18430" y1="24571" x2="18430" y2="24571"/>
                        <a14:foregroundMark x1="18430" y1="21429" x2="18430" y2="21429"/>
                        <a14:foregroundMark x1="15017" y1="27714" x2="15017" y2="27714"/>
                        <a14:foregroundMark x1="14334" y1="23714" x2="14334" y2="23714"/>
                        <a14:foregroundMark x1="92491" y1="20286" x2="92491" y2="20286"/>
                        <a14:foregroundMark x1="93857" y1="23143" x2="93857" y2="2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41935"/>
            <a:ext cx="3189144" cy="380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:\Desktop\plan organizacional CATEDRAL DEL REINO\publicidad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4538"/>
            <a:ext cx="4762500" cy="3381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-324544" y="2636912"/>
            <a:ext cx="86409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TUS PALABRAS TIENEN UN PODER CREATIVO </a:t>
            </a:r>
          </a:p>
          <a:p>
            <a:pPr algn="ctr"/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195634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7308304" cy="127564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275640"/>
            <a:ext cx="6840760" cy="4817656"/>
          </a:xfrm>
        </p:spPr>
        <p:txBody>
          <a:bodyPr>
            <a:noAutofit/>
          </a:bodyPr>
          <a:lstStyle/>
          <a:p>
            <a:pPr algn="l"/>
            <a:r>
              <a:rPr lang="es-CO" sz="3600" b="1" dirty="0" smtClean="0"/>
              <a:t>2 de Pedro </a:t>
            </a:r>
            <a:r>
              <a:rPr lang="es-CO" sz="3600" b="1" dirty="0" smtClean="0"/>
              <a:t>1:3-5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400" dirty="0" smtClean="0"/>
              <a:t>Su </a:t>
            </a:r>
            <a:r>
              <a:rPr lang="es-CO" sz="2400" dirty="0"/>
              <a:t>divino poder, al darnos el conocimiento de aquel que nos llamó por su propia gloria y potencia, </a:t>
            </a: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b="1" u="sng" dirty="0" smtClean="0">
                <a:solidFill>
                  <a:srgbClr val="FFFF00"/>
                </a:solidFill>
              </a:rPr>
              <a:t>NOS </a:t>
            </a:r>
            <a:r>
              <a:rPr lang="es-CO" sz="2400" b="1" u="sng" dirty="0" smtClean="0">
                <a:solidFill>
                  <a:srgbClr val="FFFF00"/>
                </a:solidFill>
              </a:rPr>
              <a:t>HA CONCEDIDO TODAS LAS COSAS QUE NECESITAMOS PARA </a:t>
            </a:r>
            <a:r>
              <a:rPr lang="es-CO" sz="2400" b="1" dirty="0" smtClean="0">
                <a:solidFill>
                  <a:srgbClr val="FFFF00"/>
                </a:solidFill>
              </a:rPr>
              <a:t>VIVIR COMO DIOS MANDA</a:t>
            </a:r>
            <a:r>
              <a:rPr lang="es-CO" sz="2400" b="1" dirty="0" smtClean="0">
                <a:solidFill>
                  <a:srgbClr val="FFFF00"/>
                </a:solidFill>
              </a:rPr>
              <a:t>.</a:t>
            </a:r>
            <a:br>
              <a:rPr lang="es-CO" sz="2400" b="1" dirty="0" smtClean="0">
                <a:solidFill>
                  <a:srgbClr val="FFFF00"/>
                </a:solidFill>
              </a:rPr>
            </a:br>
            <a:r>
              <a:rPr lang="es-CO" sz="2400" b="1" baseline="30000" dirty="0" smtClean="0"/>
              <a:t>4</a:t>
            </a:r>
            <a:r>
              <a:rPr lang="es-CO" sz="2400" dirty="0"/>
              <a:t> Así Dios nos ha </a:t>
            </a:r>
            <a:r>
              <a:rPr lang="es-CO" sz="2400" b="1" dirty="0" smtClean="0"/>
              <a:t>ENTREGADO</a:t>
            </a:r>
            <a:r>
              <a:rPr lang="es-CO" sz="2400" dirty="0" smtClean="0"/>
              <a:t> sus </a:t>
            </a:r>
            <a:r>
              <a:rPr lang="es-CO" sz="2400" dirty="0"/>
              <a:t>preciosas y magníficas </a:t>
            </a:r>
            <a:r>
              <a:rPr lang="es-CO" sz="2400" b="1" dirty="0" smtClean="0">
                <a:solidFill>
                  <a:srgbClr val="FFFF00"/>
                </a:solidFill>
              </a:rPr>
              <a:t>PROMESAS</a:t>
            </a:r>
            <a:r>
              <a:rPr lang="es-CO" sz="2400" dirty="0" smtClean="0">
                <a:solidFill>
                  <a:srgbClr val="FFFF00"/>
                </a:solidFill>
              </a:rPr>
              <a:t> </a:t>
            </a:r>
            <a:r>
              <a:rPr lang="es-CO" sz="2400" dirty="0" smtClean="0"/>
              <a:t>para </a:t>
            </a:r>
            <a:r>
              <a:rPr lang="es-CO" sz="2400" dirty="0"/>
              <a:t>que ustedes, luego de </a:t>
            </a:r>
            <a:r>
              <a:rPr lang="es-CO" sz="2400" b="1" dirty="0" smtClean="0">
                <a:solidFill>
                  <a:srgbClr val="FFFF00"/>
                </a:solidFill>
              </a:rPr>
              <a:t>ESCAPAR</a:t>
            </a:r>
            <a:r>
              <a:rPr lang="es-CO" sz="2400" dirty="0" smtClean="0">
                <a:solidFill>
                  <a:srgbClr val="FFFF00"/>
                </a:solidFill>
              </a:rPr>
              <a:t> </a:t>
            </a:r>
            <a:r>
              <a:rPr lang="es-CO" sz="2400" dirty="0" smtClean="0"/>
              <a:t>de </a:t>
            </a:r>
            <a:r>
              <a:rPr lang="es-CO" sz="2400" dirty="0"/>
              <a:t>la </a:t>
            </a:r>
            <a:r>
              <a:rPr lang="es-CO" sz="2400" b="1" dirty="0" smtClean="0">
                <a:solidFill>
                  <a:srgbClr val="FFFF00"/>
                </a:solidFill>
              </a:rPr>
              <a:t>CORRUPCIÓN</a:t>
            </a:r>
            <a:r>
              <a:rPr lang="es-CO" sz="2400" dirty="0" smtClean="0"/>
              <a:t> </a:t>
            </a:r>
            <a:r>
              <a:rPr lang="es-CO" sz="2400" dirty="0"/>
              <a:t>que hay en el mundo debido a los malos deseos, lleguen a tener parte en la </a:t>
            </a:r>
            <a:r>
              <a:rPr lang="es-CO" sz="3200" b="1" dirty="0" smtClean="0">
                <a:solidFill>
                  <a:srgbClr val="FFFF00"/>
                </a:solidFill>
              </a:rPr>
              <a:t>NATURALEZA DIVINA</a:t>
            </a:r>
            <a:r>
              <a:rPr lang="es-CO" sz="3200" dirty="0" smtClean="0">
                <a:solidFill>
                  <a:srgbClr val="FFFF00"/>
                </a:solidFill>
              </a:rPr>
              <a:t>.</a:t>
            </a:r>
            <a:endParaRPr lang="es-CO" sz="3200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510" y="240323"/>
            <a:ext cx="7308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solidFill>
                  <a:srgbClr val="FF0000"/>
                </a:solidFill>
              </a:rPr>
              <a:t> </a:t>
            </a:r>
            <a:r>
              <a:rPr lang="es-CO" sz="5400" b="1" dirty="0" smtClean="0">
                <a:solidFill>
                  <a:srgbClr val="FF0000"/>
                </a:solidFill>
              </a:rPr>
              <a:t>¡¡ </a:t>
            </a:r>
            <a:r>
              <a:rPr lang="es-CO" sz="4000" b="1" dirty="0" smtClean="0">
                <a:solidFill>
                  <a:srgbClr val="FF0000"/>
                </a:solidFill>
              </a:rPr>
              <a:t>VIVIR COMO DIOS MANDA</a:t>
            </a:r>
            <a:r>
              <a:rPr lang="es-CO" sz="5400" b="1" dirty="0" smtClean="0">
                <a:solidFill>
                  <a:srgbClr val="FF0000"/>
                </a:solidFill>
              </a:rPr>
              <a:t>!!</a:t>
            </a:r>
            <a:endParaRPr lang="es-CO" sz="5400" b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B:\Desktop\plan organizacional CATEDRAL DEL REINO\publicidad\2204922-caucasicos-altos-mujer-usando-guantes-de-boxeo-celebracion-trofe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524" r="94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4261068"/>
            <a:ext cx="3041142" cy="304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:\Desktop\plan organizacional CATEDRAL DEL REINO\publicidad\Tigresa-y-cinturon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685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78715"/>
            <a:ext cx="2487112" cy="39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7935" y="-78456"/>
            <a:ext cx="9252520" cy="148668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Picture 3" descr="B:\Desktop\plan organizacional CATEDRAL DEL REINO\publicidad\boxhandschuh_fun_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00" b="100000" l="1600" r="100000">
                        <a14:backgroundMark x1="9200" y1="95400" x2="9200" y2="95400"/>
                        <a14:backgroundMark x1="11600" y1="91400" x2="6600" y2="9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593">
            <a:off x="69117" y="5266469"/>
            <a:ext cx="1480499" cy="148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05233" y="4344725"/>
            <a:ext cx="88061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CO" sz="2800" b="1" dirty="0" smtClean="0">
                <a:solidFill>
                  <a:srgbClr val="FFFF00"/>
                </a:solidFill>
              </a:rPr>
              <a:t>3</a:t>
            </a:r>
            <a:r>
              <a:rPr lang="es-CO" sz="3200" dirty="0" smtClean="0">
                <a:solidFill>
                  <a:srgbClr val="FFFF00"/>
                </a:solidFill>
              </a:rPr>
              <a:t>. </a:t>
            </a:r>
            <a:r>
              <a:rPr lang="es-CO" sz="3200" b="1" dirty="0" smtClean="0">
                <a:solidFill>
                  <a:srgbClr val="FFFF00"/>
                </a:solidFill>
              </a:rPr>
              <a:t>Tus </a:t>
            </a:r>
            <a:r>
              <a:rPr lang="es-CO" sz="3200" b="1" dirty="0" smtClean="0">
                <a:solidFill>
                  <a:srgbClr val="FFFF00"/>
                </a:solidFill>
              </a:rPr>
              <a:t>palabras</a:t>
            </a:r>
            <a:r>
              <a:rPr lang="es-CO" sz="3200" dirty="0" smtClean="0">
                <a:solidFill>
                  <a:srgbClr val="FFFF00"/>
                </a:solidFill>
              </a:rPr>
              <a:t> </a:t>
            </a:r>
            <a:r>
              <a:rPr lang="es-CO" sz="2400" dirty="0"/>
              <a:t>(semillas de bendición o de maldición</a:t>
            </a:r>
            <a:r>
              <a:rPr lang="es-CO" sz="2000" dirty="0" smtClean="0"/>
              <a:t>)</a:t>
            </a:r>
          </a:p>
          <a:p>
            <a:pPr lvl="0" algn="r"/>
            <a:r>
              <a:rPr lang="es-CO" sz="2800" dirty="0" smtClean="0"/>
              <a:t> </a:t>
            </a:r>
            <a:r>
              <a:rPr lang="es-CO" sz="2800" b="1" dirty="0" smtClean="0"/>
              <a:t>DE </a:t>
            </a:r>
            <a:r>
              <a:rPr lang="es-CO" sz="2800" b="1" dirty="0"/>
              <a:t>LA ABUNDANCIA DEL CORAZÓN HABLA LA BOCA</a:t>
            </a:r>
            <a:r>
              <a:rPr lang="es-CO" sz="2800" b="1" dirty="0" smtClean="0">
                <a:solidFill>
                  <a:srgbClr val="FFFF00"/>
                </a:solidFill>
              </a:rPr>
              <a:t>. </a:t>
            </a:r>
            <a:r>
              <a:rPr lang="es-CO" sz="2400" b="1" dirty="0" smtClean="0">
                <a:solidFill>
                  <a:srgbClr val="FFFF00"/>
                </a:solidFill>
              </a:rPr>
              <a:t>Mateo 12:36-37 </a:t>
            </a:r>
            <a:endParaRPr lang="es-CO" sz="2400" b="1" dirty="0">
              <a:solidFill>
                <a:srgbClr val="FFFF00"/>
              </a:solidFill>
            </a:endParaRPr>
          </a:p>
          <a:p>
            <a:endParaRPr lang="es-CO" dirty="0">
              <a:solidFill>
                <a:srgbClr val="FFFF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6965" y="1408225"/>
            <a:ext cx="85635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solidFill>
                  <a:srgbClr val="FFFF00"/>
                </a:solidFill>
              </a:rPr>
              <a:t>1.   La </a:t>
            </a:r>
            <a:r>
              <a:rPr lang="es-CO" sz="2800" b="1" dirty="0">
                <a:solidFill>
                  <a:srgbClr val="FFFF00"/>
                </a:solidFill>
              </a:rPr>
              <a:t>palabra de Dios (promesas</a:t>
            </a:r>
            <a:r>
              <a:rPr lang="es-CO" sz="2800" b="1" dirty="0" smtClean="0">
                <a:solidFill>
                  <a:srgbClr val="FFFF00"/>
                </a:solidFill>
              </a:rPr>
              <a:t>).</a:t>
            </a:r>
            <a:r>
              <a:rPr lang="es-CO" sz="2800" dirty="0">
                <a:solidFill>
                  <a:srgbClr val="FFFF00"/>
                </a:solidFill>
              </a:rPr>
              <a:t> </a:t>
            </a:r>
            <a:r>
              <a:rPr lang="es-CO" sz="2800" b="1" dirty="0"/>
              <a:t>Si permanecen en mí </a:t>
            </a:r>
            <a:r>
              <a:rPr lang="es-CO" sz="2800" b="1" dirty="0" smtClean="0"/>
              <a:t>   y </a:t>
            </a:r>
            <a:r>
              <a:rPr lang="es-CO" sz="2800" b="1" dirty="0"/>
              <a:t>mis palabras permanecen en ustedes, pidan lo que q</a:t>
            </a:r>
            <a:r>
              <a:rPr lang="es-CO" sz="2800" b="1" dirty="0" smtClean="0"/>
              <a:t>uieran</a:t>
            </a:r>
            <a:r>
              <a:rPr lang="es-CO" sz="2800" b="1" dirty="0"/>
              <a:t>, y se les concederá</a:t>
            </a:r>
            <a:r>
              <a:rPr lang="es-CO" sz="2800" b="1" dirty="0" smtClean="0"/>
              <a:t>. </a:t>
            </a:r>
            <a:r>
              <a:rPr lang="es-CO" sz="2800" b="1" dirty="0" smtClean="0">
                <a:solidFill>
                  <a:srgbClr val="FFFF00"/>
                </a:solidFill>
              </a:rPr>
              <a:t>Juan 15:7</a:t>
            </a:r>
            <a:endParaRPr lang="es-CO" sz="4000" b="1" dirty="0">
              <a:solidFill>
                <a:srgbClr val="FFFF00"/>
              </a:solidFill>
            </a:endParaRPr>
          </a:p>
          <a:p>
            <a:endParaRPr lang="es-CO" dirty="0"/>
          </a:p>
        </p:txBody>
      </p:sp>
      <p:sp>
        <p:nvSpPr>
          <p:cNvPr id="3" name="2 CuadroTexto"/>
          <p:cNvSpPr txBox="1"/>
          <p:nvPr/>
        </p:nvSpPr>
        <p:spPr>
          <a:xfrm>
            <a:off x="293695" y="338783"/>
            <a:ext cx="8629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O" sz="6600" b="1" dirty="0" smtClean="0">
                <a:solidFill>
                  <a:srgbClr val="FF0000"/>
                </a:solidFill>
              </a:rPr>
              <a:t>3 </a:t>
            </a:r>
            <a:r>
              <a:rPr lang="es-CO" sz="1600" dirty="0" smtClean="0">
                <a:solidFill>
                  <a:srgbClr val="FF0000"/>
                </a:solidFill>
              </a:rPr>
              <a:t> </a:t>
            </a:r>
            <a:r>
              <a:rPr lang="es-CO" sz="3600" b="1" dirty="0" smtClean="0">
                <a:solidFill>
                  <a:srgbClr val="FF0000"/>
                </a:solidFill>
              </a:rPr>
              <a:t>TIPOS</a:t>
            </a:r>
            <a:r>
              <a:rPr lang="es-CO" sz="1000" dirty="0" smtClean="0">
                <a:solidFill>
                  <a:srgbClr val="FF0000"/>
                </a:solidFill>
              </a:rPr>
              <a:t>  </a:t>
            </a:r>
            <a:r>
              <a:rPr lang="es-CO" b="1" dirty="0" smtClean="0">
                <a:solidFill>
                  <a:srgbClr val="FF0000"/>
                </a:solidFill>
              </a:rPr>
              <a:t>DE</a:t>
            </a:r>
            <a:r>
              <a:rPr lang="es-CO" dirty="0" smtClean="0">
                <a:solidFill>
                  <a:srgbClr val="FF0000"/>
                </a:solidFill>
              </a:rPr>
              <a:t>   </a:t>
            </a:r>
            <a:r>
              <a:rPr lang="es-CO" sz="6000" b="1" dirty="0" smtClean="0">
                <a:solidFill>
                  <a:srgbClr val="FF0000"/>
                </a:solidFill>
              </a:rPr>
              <a:t>PALABRAS 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5233" y="3070218"/>
            <a:ext cx="8913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rabicPeriod" startAt="2"/>
            </a:pPr>
            <a:r>
              <a:rPr lang="es-CO" sz="2800" b="1" dirty="0" smtClean="0">
                <a:solidFill>
                  <a:srgbClr val="FFFF00"/>
                </a:solidFill>
              </a:rPr>
              <a:t>La </a:t>
            </a:r>
            <a:r>
              <a:rPr lang="es-CO" sz="2800" b="1" dirty="0">
                <a:solidFill>
                  <a:srgbClr val="FFFF00"/>
                </a:solidFill>
              </a:rPr>
              <a:t>palabra </a:t>
            </a:r>
            <a:r>
              <a:rPr lang="es-CO" sz="2800" b="1" dirty="0" smtClean="0">
                <a:solidFill>
                  <a:srgbClr val="FFFF00"/>
                </a:solidFill>
              </a:rPr>
              <a:t>del Enemigo</a:t>
            </a:r>
            <a:r>
              <a:rPr lang="es-CO" sz="2800" b="1" dirty="0" smtClean="0"/>
              <a:t> (</a:t>
            </a:r>
            <a:r>
              <a:rPr lang="es-CO" sz="1400" b="1" dirty="0" smtClean="0">
                <a:solidFill>
                  <a:srgbClr val="FFFF00"/>
                </a:solidFill>
              </a:rPr>
              <a:t>LAS MISMAS PROMESAS DE DIOS PERO AL REVÉS </a:t>
            </a:r>
            <a:r>
              <a:rPr lang="es-CO" sz="2800" b="1" dirty="0" smtClean="0"/>
              <a:t>).</a:t>
            </a:r>
          </a:p>
          <a:p>
            <a:pPr lvl="0"/>
            <a:r>
              <a:rPr lang="es-CO" sz="2800" b="1" dirty="0" smtClean="0"/>
              <a:t>El   ladrón </a:t>
            </a:r>
            <a:r>
              <a:rPr lang="es-CO" sz="2800" b="1" dirty="0"/>
              <a:t>no viene más que a robar, matar y </a:t>
            </a:r>
            <a:r>
              <a:rPr lang="es-CO" sz="2800" b="1" dirty="0" smtClean="0"/>
              <a:t>destruir</a:t>
            </a:r>
            <a:r>
              <a:rPr lang="es-CO" sz="2800" dirty="0" smtClean="0">
                <a:solidFill>
                  <a:srgbClr val="FFFF00"/>
                </a:solidFill>
              </a:rPr>
              <a:t>…</a:t>
            </a:r>
          </a:p>
          <a:p>
            <a:pPr lvl="0" algn="r"/>
            <a:r>
              <a:rPr lang="es-CO" sz="2800" dirty="0" smtClean="0">
                <a:solidFill>
                  <a:srgbClr val="FFFF00"/>
                </a:solidFill>
              </a:rPr>
              <a:t> </a:t>
            </a:r>
            <a:r>
              <a:rPr lang="es-CO" b="1" dirty="0" smtClean="0">
                <a:solidFill>
                  <a:srgbClr val="FFFF00"/>
                </a:solidFill>
              </a:rPr>
              <a:t>Juan 10:10</a:t>
            </a:r>
            <a:endParaRPr lang="es-CO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55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-90264" y="-565516"/>
            <a:ext cx="9252520" cy="16723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B:\Desktop\plan organizacional CATEDRAL DEL REINO\publicidad\5714054-senior-boxeo-ganador-de-la-mujer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" b="100000" l="4317" r="946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9" y="3429000"/>
            <a:ext cx="2736304" cy="393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93997"/>
            <a:ext cx="7686600" cy="907773"/>
          </a:xfrm>
        </p:spPr>
        <p:txBody>
          <a:bodyPr/>
          <a:lstStyle/>
          <a:p>
            <a:r>
              <a:rPr lang="es-CO" b="1" dirty="0" smtClean="0">
                <a:solidFill>
                  <a:srgbClr val="FF0000"/>
                </a:solidFill>
              </a:rPr>
              <a:t>La palabra de Dios </a:t>
            </a:r>
            <a:r>
              <a:rPr lang="es-CO" dirty="0" smtClean="0">
                <a:solidFill>
                  <a:srgbClr val="FF0000"/>
                </a:solidFill>
              </a:rPr>
              <a:t>(</a:t>
            </a:r>
            <a:r>
              <a:rPr lang="es-CO" b="1" dirty="0" smtClean="0">
                <a:solidFill>
                  <a:srgbClr val="FF0000"/>
                </a:solidFill>
              </a:rPr>
              <a:t>Promesas</a:t>
            </a:r>
            <a:r>
              <a:rPr lang="es-CO" dirty="0" smtClean="0">
                <a:solidFill>
                  <a:srgbClr val="FF0000"/>
                </a:solidFill>
              </a:rPr>
              <a:t>)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97768" y="2708920"/>
            <a:ext cx="8676456" cy="306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CO" sz="2400" b="1" dirty="0" smtClean="0"/>
              <a:t>CIELO Y TIERRA PASARAN </a:t>
            </a:r>
            <a:r>
              <a:rPr lang="es-CO" sz="2400" b="1" dirty="0" smtClean="0">
                <a:solidFill>
                  <a:srgbClr val="FFFF00"/>
                </a:solidFill>
              </a:rPr>
              <a:t>MÁS </a:t>
            </a:r>
            <a:r>
              <a:rPr lang="es-CO" sz="2400" b="1" u="sng" dirty="0" smtClean="0">
                <a:solidFill>
                  <a:srgbClr val="FFFF00"/>
                </a:solidFill>
              </a:rPr>
              <a:t>MIS PALABRAS NO PASARAN  </a:t>
            </a:r>
          </a:p>
          <a:p>
            <a:pPr algn="r"/>
            <a:r>
              <a:rPr lang="es-CO" b="1" dirty="0" smtClean="0">
                <a:solidFill>
                  <a:srgbClr val="FFFF00"/>
                </a:solidFill>
              </a:rPr>
              <a:t>Mateo 24:35</a:t>
            </a:r>
            <a:endParaRPr lang="es-CO" dirty="0" smtClean="0">
              <a:solidFill>
                <a:srgbClr val="FFFF00"/>
              </a:solidFill>
            </a:endParaRPr>
          </a:p>
          <a:p>
            <a:pPr algn="r"/>
            <a:r>
              <a:rPr lang="es-CO" sz="2800" dirty="0" smtClean="0"/>
              <a:t>POR SU PALABRA, DIOS CREÓ EL UNIVERSO, </a:t>
            </a:r>
          </a:p>
          <a:p>
            <a:pPr algn="r"/>
            <a:r>
              <a:rPr lang="es-CO" sz="2800" dirty="0" smtClean="0"/>
              <a:t>EL MUNDO Y TODO LO QUE EN ÉL HAY.</a:t>
            </a:r>
          </a:p>
          <a:p>
            <a:pPr algn="r"/>
            <a:r>
              <a:rPr lang="es-CO" sz="2800" b="1" dirty="0" smtClean="0"/>
              <a:t>…</a:t>
            </a:r>
            <a:r>
              <a:rPr lang="es-CO" sz="2400" b="1" dirty="0" smtClean="0"/>
              <a:t>Y EL QUE SOSTIENE TODAS LAS COSAS</a:t>
            </a:r>
          </a:p>
          <a:p>
            <a:pPr algn="r"/>
            <a:r>
              <a:rPr lang="es-CO" sz="2400" b="1" dirty="0" smtClean="0"/>
              <a:t> CON SU PALABRA PODEROSA. </a:t>
            </a:r>
          </a:p>
          <a:p>
            <a:pPr algn="r"/>
            <a:r>
              <a:rPr lang="es-CO" b="1" dirty="0" smtClean="0">
                <a:solidFill>
                  <a:srgbClr val="FFFF00"/>
                </a:solidFill>
              </a:rPr>
              <a:t>HEBREOS 1:3</a:t>
            </a:r>
            <a:r>
              <a:rPr lang="es-CO" b="1" dirty="0" smtClean="0"/>
              <a:t>.</a:t>
            </a:r>
          </a:p>
          <a:p>
            <a:pPr algn="r"/>
            <a:endParaRPr lang="es-CO" sz="2800" dirty="0"/>
          </a:p>
        </p:txBody>
      </p:sp>
      <p:sp>
        <p:nvSpPr>
          <p:cNvPr id="7" name="6 Rectángulo"/>
          <p:cNvSpPr/>
          <p:nvPr/>
        </p:nvSpPr>
        <p:spPr>
          <a:xfrm>
            <a:off x="395536" y="1340768"/>
            <a:ext cx="847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 smtClean="0">
                <a:solidFill>
                  <a:srgbClr val="FFFF00"/>
                </a:solidFill>
              </a:rPr>
              <a:t>UNA PROMESA DE PARTE DE ALGUIEN CONFIABLE </a:t>
            </a:r>
            <a:r>
              <a:rPr lang="es-CO" sz="2400" b="1" dirty="0" smtClean="0"/>
              <a:t>LLEVA EN SÍ EL PODER PARA TRANSFORMAR LA MENTE Y LA ACTITUD DE UNA PERSONA, Y ENCENDER LA LLAMA DE ESPERANZA.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349201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281199"/>
            <a:ext cx="9252520" cy="12663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146" name="Picture 2" descr="B:\Desktop\plan organizacional CATEDRAL DEL REINO\publicidad\BOXEADOR CON CINTURON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410" y1="18571" x2="60410" y2="18571"/>
                        <a14:foregroundMark x1="65188" y1="9714" x2="65188" y2="9714"/>
                        <a14:foregroundMark x1="62116" y1="8000" x2="62116" y2="8000"/>
                        <a14:foregroundMark x1="62799" y1="24571" x2="62799" y2="24571"/>
                        <a14:foregroundMark x1="59386" y1="22286" x2="59386" y2="22286"/>
                        <a14:foregroundMark x1="67235" y1="24286" x2="67235" y2="24286"/>
                        <a14:foregroundMark x1="68601" y1="16571" x2="68601" y2="16571"/>
                        <a14:foregroundMark x1="58020" y1="15143" x2="58020" y2="15143"/>
                        <a14:foregroundMark x1="53584" y1="19429" x2="53584" y2="19429"/>
                        <a14:foregroundMark x1="63823" y1="16571" x2="63823" y2="16571"/>
                        <a14:foregroundMark x1="18430" y1="24571" x2="18430" y2="24571"/>
                        <a14:foregroundMark x1="18430" y1="21429" x2="18430" y2="21429"/>
                        <a14:foregroundMark x1="15017" y1="27714" x2="15017" y2="27714"/>
                        <a14:foregroundMark x1="14334" y1="23714" x2="14334" y2="23714"/>
                        <a14:foregroundMark x1="92491" y1="20286" x2="92491" y2="20286"/>
                        <a14:foregroundMark x1="93857" y1="23143" x2="93857" y2="23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21" y="4034681"/>
            <a:ext cx="3448959" cy="41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:\Desktop\plan organizacional CATEDRAL DEL REINO\publicidad\93461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008" r="95800">
                        <a14:foregroundMark x1="72213" y1="46121" x2="72213" y2="46121"/>
                        <a14:backgroundMark x1="64943" y1="3233" x2="64943" y2="3233"/>
                        <a14:backgroundMark x1="71405" y1="11853" x2="71405" y2="11853"/>
                        <a14:backgroundMark x1="74960" y1="17888" x2="74960" y2="17888"/>
                      </a14:backgroundRemoval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75" y="4128818"/>
            <a:ext cx="4176464" cy="313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656" y="1882571"/>
            <a:ext cx="9123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/>
              <a:t>Dios </a:t>
            </a:r>
            <a:r>
              <a:rPr lang="es-CO" sz="2400" b="1" dirty="0"/>
              <a:t>declara, </a:t>
            </a:r>
            <a:r>
              <a:rPr lang="es-CO" sz="2400" b="1" dirty="0" smtClean="0"/>
              <a:t>“</a:t>
            </a:r>
            <a:r>
              <a:rPr lang="es-CO" sz="2400" b="1" dirty="0" smtClean="0">
                <a:solidFill>
                  <a:srgbClr val="FFFF00"/>
                </a:solidFill>
              </a:rPr>
              <a:t>SI OYERES ATENTAMENTE</a:t>
            </a:r>
            <a:r>
              <a:rPr lang="es-CO" sz="2400" b="1" dirty="0" smtClean="0"/>
              <a:t> la </a:t>
            </a:r>
            <a:r>
              <a:rPr lang="es-CO" sz="2400" b="1" dirty="0"/>
              <a:t>voz de Jehová tu Dios, para </a:t>
            </a:r>
            <a:r>
              <a:rPr lang="es-CO" sz="2400" b="1" dirty="0">
                <a:solidFill>
                  <a:srgbClr val="FFFF00"/>
                </a:solidFill>
              </a:rPr>
              <a:t>guardar y poner por obra todos sus mandamientos </a:t>
            </a:r>
            <a:r>
              <a:rPr lang="es-CO" sz="2400" b="1" dirty="0"/>
              <a:t>que yo te </a:t>
            </a:r>
            <a:r>
              <a:rPr lang="es-CO" sz="2400" b="1" dirty="0" smtClean="0"/>
              <a:t>prescribo hoy</a:t>
            </a:r>
            <a:r>
              <a:rPr lang="es-CO" sz="2400" b="1" dirty="0"/>
              <a:t> </a:t>
            </a:r>
            <a:r>
              <a:rPr lang="es-CO" sz="2400" b="1" dirty="0" smtClean="0"/>
              <a:t>(</a:t>
            </a:r>
            <a:r>
              <a:rPr lang="es-CO" sz="2400" b="1" dirty="0" smtClean="0">
                <a:solidFill>
                  <a:srgbClr val="FFFF00"/>
                </a:solidFill>
              </a:rPr>
              <a:t>CONDICIONES</a:t>
            </a:r>
            <a:r>
              <a:rPr lang="es-CO" sz="2400" b="1" dirty="0" smtClean="0"/>
              <a:t>), </a:t>
            </a:r>
            <a:r>
              <a:rPr lang="es-CO" dirty="0"/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5487" y="391828"/>
            <a:ext cx="7094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FF0000"/>
                </a:solidFill>
              </a:rPr>
              <a:t>Las promesas siempre se componen </a:t>
            </a:r>
            <a:r>
              <a:rPr lang="es-CO" sz="2800" b="1" dirty="0" smtClean="0">
                <a:solidFill>
                  <a:srgbClr val="FF0000"/>
                </a:solidFill>
              </a:rPr>
              <a:t>de:</a:t>
            </a:r>
            <a:endParaRPr lang="es-CO" sz="2800" b="1" dirty="0"/>
          </a:p>
        </p:txBody>
      </p:sp>
      <p:sp>
        <p:nvSpPr>
          <p:cNvPr id="4" name="3 Rectángulo"/>
          <p:cNvSpPr/>
          <p:nvPr/>
        </p:nvSpPr>
        <p:spPr>
          <a:xfrm>
            <a:off x="566612" y="814034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3600" b="1" dirty="0" smtClean="0">
                <a:solidFill>
                  <a:srgbClr val="FF0000"/>
                </a:solidFill>
              </a:rPr>
              <a:t>UNA </a:t>
            </a:r>
            <a:r>
              <a:rPr lang="es-CO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CONDICIÓN</a:t>
            </a:r>
            <a:r>
              <a:rPr lang="es-CO" sz="3600" b="1" dirty="0" smtClean="0">
                <a:solidFill>
                  <a:srgbClr val="FF0000"/>
                </a:solidFill>
              </a:rPr>
              <a:t> </a:t>
            </a:r>
            <a:endParaRPr lang="es-CO" sz="32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11760" y="814034"/>
            <a:ext cx="7950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3600" b="1" dirty="0" smtClean="0">
                <a:solidFill>
                  <a:srgbClr val="FF0000"/>
                </a:solidFill>
              </a:rPr>
              <a:t>UN </a:t>
            </a:r>
            <a:r>
              <a:rPr lang="es-CO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RESULTADO</a:t>
            </a:r>
            <a:r>
              <a:rPr lang="es-CO" sz="3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56793" y="2949853"/>
            <a:ext cx="886115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/>
              <a:t> </a:t>
            </a:r>
            <a:r>
              <a:rPr lang="es-CO" sz="2800" b="1" dirty="0" smtClean="0"/>
              <a:t>       </a:t>
            </a:r>
            <a:r>
              <a:rPr lang="es-CO" sz="2800" b="1" dirty="0" smtClean="0">
                <a:solidFill>
                  <a:srgbClr val="FF0000"/>
                </a:solidFill>
              </a:rPr>
              <a:t>                      </a:t>
            </a:r>
            <a:r>
              <a:rPr lang="es-CO" sz="2800" b="1" dirty="0" smtClean="0">
                <a:solidFill>
                  <a:srgbClr val="FFFF00"/>
                </a:solidFill>
              </a:rPr>
              <a:t>  </a:t>
            </a:r>
            <a:r>
              <a:rPr lang="es-CO" sz="2800" b="1" dirty="0" smtClean="0"/>
              <a:t> también Jehová tu </a:t>
            </a:r>
            <a:r>
              <a:rPr lang="es-CO" sz="2800" b="1" dirty="0" smtClean="0">
                <a:solidFill>
                  <a:srgbClr val="FFFF00"/>
                </a:solidFill>
              </a:rPr>
              <a:t>DIOS TE EXALTARÁ </a:t>
            </a:r>
            <a:r>
              <a:rPr lang="es-CO" sz="2800" b="1" dirty="0" smtClean="0"/>
              <a:t>sobre todas las naciones de la tierra. Y </a:t>
            </a:r>
            <a:r>
              <a:rPr lang="es-CO" sz="2800" b="1" dirty="0" smtClean="0">
                <a:solidFill>
                  <a:srgbClr val="FFFF00"/>
                </a:solidFill>
              </a:rPr>
              <a:t>vendrán sobre ti todas estas bendiciones</a:t>
            </a:r>
            <a:r>
              <a:rPr lang="es-CO" sz="2800" b="1" dirty="0" smtClean="0"/>
              <a:t>...” (</a:t>
            </a:r>
            <a:r>
              <a:rPr lang="es-CO" sz="2800" b="1" dirty="0" smtClean="0">
                <a:solidFill>
                  <a:srgbClr val="FFFF00"/>
                </a:solidFill>
              </a:rPr>
              <a:t>RESULTADO</a:t>
            </a:r>
            <a:r>
              <a:rPr lang="es-CO" sz="2800" b="1" dirty="0" smtClean="0"/>
              <a:t>) </a:t>
            </a:r>
            <a:r>
              <a:rPr lang="es-CO" b="1" dirty="0" smtClean="0"/>
              <a:t>Deuteronomio </a:t>
            </a:r>
            <a:r>
              <a:rPr lang="es-CO" b="1" dirty="0" smtClean="0"/>
              <a:t>28:1-2</a:t>
            </a:r>
            <a:endParaRPr lang="es-CO" b="1" dirty="0" smtClean="0"/>
          </a:p>
          <a:p>
            <a:r>
              <a:rPr lang="es-C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464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281198"/>
            <a:ext cx="9252520" cy="10880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179294" y="262242"/>
            <a:ext cx="88204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FF0000"/>
                </a:solidFill>
              </a:rPr>
              <a:t>Un buen ejemplo es la promesa de salvación que existe bajo el Nuevo Pacto</a:t>
            </a:r>
            <a:r>
              <a:rPr lang="es-CO" sz="2400" b="1" dirty="0">
                <a:solidFill>
                  <a:srgbClr val="FF0000"/>
                </a:solidFill>
              </a:rPr>
              <a:t>. </a:t>
            </a:r>
            <a:r>
              <a:rPr lang="es-CO" sz="2400" b="1" dirty="0" smtClean="0">
                <a:solidFill>
                  <a:srgbClr val="FF0000"/>
                </a:solidFill>
              </a:rPr>
              <a:t>Dios </a:t>
            </a:r>
            <a:r>
              <a:rPr lang="es-CO" sz="2400" b="1" dirty="0">
                <a:solidFill>
                  <a:srgbClr val="FF0000"/>
                </a:solidFill>
              </a:rPr>
              <a:t>declara a través de </a:t>
            </a:r>
            <a:r>
              <a:rPr lang="es-CO" sz="2400" b="1" dirty="0" smtClean="0">
                <a:solidFill>
                  <a:srgbClr val="FF0000"/>
                </a:solidFill>
              </a:rPr>
              <a:t>Pablo:</a:t>
            </a:r>
            <a:r>
              <a:rPr lang="es-CO" sz="2400" b="1" dirty="0">
                <a:solidFill>
                  <a:srgbClr val="FF0000"/>
                </a:solidFill>
              </a:rPr>
              <a:t> </a:t>
            </a:r>
            <a:endParaRPr lang="es-CO" sz="3200" b="1" dirty="0" smtClean="0">
              <a:solidFill>
                <a:srgbClr val="FF0000"/>
              </a:solidFill>
            </a:endParaRPr>
          </a:p>
        </p:txBody>
      </p:sp>
      <p:pic>
        <p:nvPicPr>
          <p:cNvPr id="8194" name="Picture 2" descr="B:\Desktop\plan organizacional CATEDRAL DEL REINO\publicidad\corazc3b3n-de-jesc3b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7" b="98469" l="900" r="98100">
                        <a14:foregroundMark x1="85100" y1="48804" x2="85100" y2="48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4" y="1831902"/>
            <a:ext cx="25202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693731" y="1406826"/>
            <a:ext cx="63002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000" i="1" dirty="0"/>
          </a:p>
          <a:p>
            <a:r>
              <a:rPr lang="es-CO" sz="2800" b="1" i="1" dirty="0" smtClean="0"/>
              <a:t>“</a:t>
            </a:r>
            <a:r>
              <a:rPr lang="es-CO" sz="2800" b="1" i="1" dirty="0"/>
              <a:t>SI </a:t>
            </a:r>
            <a:r>
              <a:rPr lang="es-CO" sz="2800" b="1" i="1" dirty="0">
                <a:solidFill>
                  <a:srgbClr val="FFFF00"/>
                </a:solidFill>
              </a:rPr>
              <a:t>CONFESARES</a:t>
            </a:r>
            <a:r>
              <a:rPr lang="es-CO" sz="2800" b="1" i="1" dirty="0"/>
              <a:t> CON TU BOCA QUE JESÚS ES EL SEÑOR, </a:t>
            </a:r>
            <a:r>
              <a:rPr lang="es-CO" sz="2800" b="1" i="1" dirty="0">
                <a:solidFill>
                  <a:srgbClr val="FFFF00"/>
                </a:solidFill>
              </a:rPr>
              <a:t>Y CREYERES</a:t>
            </a:r>
            <a:r>
              <a:rPr lang="es-CO" sz="2800" b="1" i="1" dirty="0"/>
              <a:t> EN TU CORAZÓN QUE DIOS LE LEVANTÓ DE LOS MUERTOS, </a:t>
            </a:r>
            <a:r>
              <a:rPr lang="es-CO" sz="2800" b="1" i="1" dirty="0">
                <a:solidFill>
                  <a:srgbClr val="FFFF00"/>
                </a:solidFill>
              </a:rPr>
              <a:t>SERÁS SALVO</a:t>
            </a:r>
            <a:r>
              <a:rPr lang="es-CO" sz="2800" b="1" i="1" dirty="0"/>
              <a:t>”</a:t>
            </a:r>
            <a:r>
              <a:rPr lang="es-CO" sz="2000" b="1" dirty="0"/>
              <a:t> (ROMANOS 10:9).</a:t>
            </a:r>
          </a:p>
          <a:p>
            <a:r>
              <a:rPr lang="es-CO" sz="2000" dirty="0"/>
              <a:t> 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68734" y="3949556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 smtClean="0">
                <a:solidFill>
                  <a:srgbClr val="FF0000"/>
                </a:solidFill>
              </a:rPr>
              <a:t>CONFESAR </a:t>
            </a:r>
            <a:r>
              <a:rPr lang="es-CO" sz="2800" b="1" dirty="0" smtClean="0"/>
              <a:t>con </a:t>
            </a:r>
            <a:r>
              <a:rPr lang="es-CO" sz="2800" b="1" dirty="0"/>
              <a:t>la </a:t>
            </a:r>
            <a:r>
              <a:rPr lang="es-CO" sz="2800" b="1" dirty="0" smtClean="0"/>
              <a:t>BOCA </a:t>
            </a:r>
            <a:r>
              <a:rPr lang="es-CO" sz="2800" b="1" dirty="0"/>
              <a:t>y Creer con el </a:t>
            </a:r>
            <a:r>
              <a:rPr lang="es-CO" sz="2800" b="1" dirty="0" smtClean="0"/>
              <a:t>CORAZÓN , esa </a:t>
            </a:r>
            <a:r>
              <a:rPr lang="es-CO" sz="2800" b="1" dirty="0"/>
              <a:t>es la </a:t>
            </a:r>
            <a:r>
              <a:rPr lang="es-CO" sz="2800" b="1" dirty="0">
                <a:solidFill>
                  <a:srgbClr val="FFFF00"/>
                </a:solidFill>
              </a:rPr>
              <a:t>condición</a:t>
            </a:r>
            <a:r>
              <a:rPr lang="es-CO" sz="2800" b="1" dirty="0"/>
              <a:t>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94420" y="522920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FF0000"/>
                </a:solidFill>
              </a:rPr>
              <a:t>Ser Salvo</a:t>
            </a:r>
            <a:r>
              <a:rPr lang="es-CO" sz="3200" b="1" dirty="0" smtClean="0"/>
              <a:t>, el </a:t>
            </a:r>
            <a:r>
              <a:rPr lang="es-CO" sz="3200" b="1" dirty="0" smtClean="0">
                <a:solidFill>
                  <a:srgbClr val="FFFF00"/>
                </a:solidFill>
              </a:rPr>
              <a:t>Resultado.</a:t>
            </a:r>
            <a:r>
              <a:rPr lang="es-CO" sz="3200" b="1" dirty="0" smtClean="0"/>
              <a:t> 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36849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B:\Desktop\plan organizacional CATEDRAL DEL REINO\publicidad\la_luna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5543">
            <a:off x="7267599" y="-116646"/>
            <a:ext cx="2304256" cy="183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B:\Desktop\plan organizacional CATEDRAL DEL REINO\publicidad\S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891480"/>
            <a:ext cx="3383037" cy="300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127779" y="908720"/>
            <a:ext cx="8888442" cy="3312368"/>
          </a:xfrm>
        </p:spPr>
        <p:txBody>
          <a:bodyPr>
            <a:normAutofit/>
          </a:bodyPr>
          <a:lstStyle/>
          <a:p>
            <a:pPr algn="l"/>
            <a:r>
              <a:rPr lang="es-CO" sz="2400" b="1" i="1" u="sng" dirty="0" smtClean="0">
                <a:solidFill>
                  <a:schemeClr val="tx1"/>
                </a:solidFill>
              </a:rPr>
              <a:t>CUANDO DIOS HABLA</a:t>
            </a:r>
            <a:r>
              <a:rPr lang="es-CO" sz="2800" b="1" i="1" u="sng" dirty="0" smtClean="0">
                <a:solidFill>
                  <a:schemeClr val="tx1"/>
                </a:solidFill>
              </a:rPr>
              <a:t>, </a:t>
            </a:r>
            <a:r>
              <a:rPr lang="es-CO" sz="2800" b="1" i="1" u="sng" dirty="0" smtClean="0">
                <a:solidFill>
                  <a:srgbClr val="FFFF00"/>
                </a:solidFill>
              </a:rPr>
              <a:t>SUS PALABRAS LLEVAN EN SÍ PODER</a:t>
            </a:r>
            <a:r>
              <a:rPr lang="es-CO" sz="2400" dirty="0" smtClean="0"/>
              <a:t>. </a:t>
            </a:r>
          </a:p>
          <a:p>
            <a:r>
              <a:rPr lang="es-CO" sz="2800" dirty="0" smtClean="0"/>
              <a:t>El </a:t>
            </a:r>
            <a:r>
              <a:rPr lang="es-CO" sz="2800" dirty="0"/>
              <a:t>declara, </a:t>
            </a:r>
            <a:r>
              <a:rPr lang="es-CO" sz="2800" i="1" dirty="0"/>
              <a:t>“</a:t>
            </a:r>
            <a:r>
              <a:rPr lang="es-CO" sz="2800" b="1" i="1" dirty="0">
                <a:solidFill>
                  <a:schemeClr val="tx1"/>
                </a:solidFill>
              </a:rPr>
              <a:t>Porque como desciende de los cielos la lluvia y la nieve, y no vuelve allá, sino que riega la tierra, y la hace </a:t>
            </a:r>
            <a:r>
              <a:rPr lang="es-CO" sz="2800" b="1" i="1" dirty="0">
                <a:solidFill>
                  <a:srgbClr val="FFFF00"/>
                </a:solidFill>
              </a:rPr>
              <a:t>germinar y producir</a:t>
            </a:r>
            <a:r>
              <a:rPr lang="es-CO" sz="2800" b="1" i="1" dirty="0">
                <a:solidFill>
                  <a:schemeClr val="tx1"/>
                </a:solidFill>
              </a:rPr>
              <a:t>... así será mi </a:t>
            </a:r>
            <a:r>
              <a:rPr lang="es-CO" sz="2800" b="1" i="1" dirty="0">
                <a:solidFill>
                  <a:srgbClr val="FFFF00"/>
                </a:solidFill>
              </a:rPr>
              <a:t>palabra que sale de mi boca</a:t>
            </a:r>
            <a:r>
              <a:rPr lang="es-CO" sz="2800" b="1" i="1" dirty="0">
                <a:solidFill>
                  <a:schemeClr val="tx1"/>
                </a:solidFill>
              </a:rPr>
              <a:t>; no volverá a mí vacía, sino que </a:t>
            </a:r>
            <a:r>
              <a:rPr lang="es-CO" sz="2800" b="1" i="1" dirty="0">
                <a:solidFill>
                  <a:srgbClr val="FFFF00"/>
                </a:solidFill>
              </a:rPr>
              <a:t>hará lo que yo quiero</a:t>
            </a:r>
            <a:r>
              <a:rPr lang="es-CO" sz="2800" b="1" i="1" dirty="0">
                <a:solidFill>
                  <a:schemeClr val="tx1"/>
                </a:solidFill>
              </a:rPr>
              <a:t>, y será prosperada en aquello para </a:t>
            </a:r>
            <a:r>
              <a:rPr lang="es-CO" sz="2800" b="1" i="1" dirty="0" smtClean="0">
                <a:solidFill>
                  <a:schemeClr val="tx1"/>
                </a:solidFill>
              </a:rPr>
              <a:t>lo que </a:t>
            </a:r>
            <a:r>
              <a:rPr lang="es-CO" sz="2800" b="1" i="1" dirty="0">
                <a:solidFill>
                  <a:schemeClr val="tx1"/>
                </a:solidFill>
              </a:rPr>
              <a:t>la </a:t>
            </a:r>
            <a:r>
              <a:rPr lang="es-CO" sz="2800" b="1" i="1" dirty="0" smtClean="0">
                <a:solidFill>
                  <a:schemeClr val="tx1"/>
                </a:solidFill>
              </a:rPr>
              <a:t>envié</a:t>
            </a:r>
            <a:r>
              <a:rPr lang="es-CO" sz="2800" i="1" dirty="0">
                <a:solidFill>
                  <a:schemeClr val="tx1"/>
                </a:solidFill>
              </a:rPr>
              <a:t>”</a:t>
            </a:r>
            <a:r>
              <a:rPr lang="es-CO" sz="2800" dirty="0">
                <a:solidFill>
                  <a:schemeClr val="tx1"/>
                </a:solidFill>
              </a:rPr>
              <a:t> </a:t>
            </a:r>
            <a:r>
              <a:rPr lang="es-CO" sz="2800" b="1" dirty="0" smtClean="0">
                <a:solidFill>
                  <a:srgbClr val="FF0000"/>
                </a:solidFill>
              </a:rPr>
              <a:t>Isaías 55:10-11</a:t>
            </a:r>
            <a:r>
              <a:rPr lang="es-CO" sz="2800" b="1" dirty="0">
                <a:solidFill>
                  <a:srgbClr val="FF0000"/>
                </a:solidFill>
              </a:rPr>
              <a:t> </a:t>
            </a:r>
          </a:p>
          <a:p>
            <a:pPr algn="l"/>
            <a:endParaRPr lang="es-CO" dirty="0"/>
          </a:p>
        </p:txBody>
      </p:sp>
      <p:grpSp>
        <p:nvGrpSpPr>
          <p:cNvPr id="2" name="Grupo 1"/>
          <p:cNvGrpSpPr/>
          <p:nvPr/>
        </p:nvGrpSpPr>
        <p:grpSpPr>
          <a:xfrm>
            <a:off x="-36512" y="4221088"/>
            <a:ext cx="9252520" cy="1095943"/>
            <a:chOff x="30266" y="4221088"/>
            <a:chExt cx="9252520" cy="1095943"/>
          </a:xfrm>
        </p:grpSpPr>
        <p:sp>
          <p:nvSpPr>
            <p:cNvPr id="8" name="Rectángulo 7"/>
            <p:cNvSpPr/>
            <p:nvPr/>
          </p:nvSpPr>
          <p:spPr>
            <a:xfrm>
              <a:off x="30266" y="4221088"/>
              <a:ext cx="9252520" cy="10959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16482" y="4306525"/>
              <a:ext cx="87849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800" b="1" i="1" dirty="0" smtClean="0">
                  <a:solidFill>
                    <a:srgbClr val="FF0000"/>
                  </a:solidFill>
                </a:rPr>
                <a:t>SU PALABRA HARÁ LO QUE ÉL QUIERE </a:t>
              </a:r>
            </a:p>
            <a:p>
              <a:pPr algn="ctr"/>
              <a:r>
                <a:rPr lang="es-CO" sz="2800" b="1" i="1" dirty="0" smtClean="0">
                  <a:solidFill>
                    <a:srgbClr val="FF0000"/>
                  </a:solidFill>
                </a:rPr>
                <a:t>SI NOS PONEMOS DE ACUERDO CON ELLA. </a:t>
              </a:r>
              <a:endParaRPr lang="es-CO" sz="2800" b="1" i="1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179512" y="554423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i="1" dirty="0" smtClean="0"/>
              <a:t>DEBEMOS</a:t>
            </a:r>
            <a:r>
              <a:rPr lang="es-CO" sz="2800" b="1" i="1" dirty="0" smtClean="0">
                <a:solidFill>
                  <a:srgbClr val="FF0000"/>
                </a:solidFill>
              </a:rPr>
              <a:t>: </a:t>
            </a:r>
            <a:r>
              <a:rPr lang="es-CO" sz="2800" b="1" i="1" dirty="0">
                <a:solidFill>
                  <a:srgbClr val="FFFF00"/>
                </a:solidFill>
              </a:rPr>
              <a:t>MESCLAR NUESTRAS </a:t>
            </a:r>
            <a:r>
              <a:rPr lang="es-CO" sz="2800" b="1" i="1" dirty="0"/>
              <a:t>PALABRAS </a:t>
            </a:r>
            <a:endParaRPr lang="es-CO" sz="2800" b="1" i="1" dirty="0" smtClean="0"/>
          </a:p>
          <a:p>
            <a:pPr algn="ctr"/>
            <a:r>
              <a:rPr lang="es-CO" sz="2800" b="1" i="1" dirty="0">
                <a:solidFill>
                  <a:srgbClr val="FFFF00"/>
                </a:solidFill>
              </a:rPr>
              <a:t> </a:t>
            </a:r>
            <a:r>
              <a:rPr lang="es-CO" sz="2800" b="1" i="1" dirty="0" smtClean="0">
                <a:solidFill>
                  <a:srgbClr val="FFFF00"/>
                </a:solidFill>
              </a:rPr>
              <a:t>                  </a:t>
            </a:r>
            <a:r>
              <a:rPr lang="es-CO" sz="2800" b="1" i="1" dirty="0" smtClean="0">
                <a:solidFill>
                  <a:srgbClr val="FFFF00"/>
                </a:solidFill>
              </a:rPr>
              <a:t>CON </a:t>
            </a:r>
            <a:r>
              <a:rPr lang="es-CO" sz="2800" b="1" i="1" dirty="0">
                <a:solidFill>
                  <a:srgbClr val="FFFF00"/>
                </a:solidFill>
              </a:rPr>
              <a:t>LA </a:t>
            </a:r>
            <a:r>
              <a:rPr lang="es-CO" sz="2800" b="1" i="1" dirty="0"/>
              <a:t>PALABRA</a:t>
            </a:r>
            <a:r>
              <a:rPr lang="es-CO" sz="2800" b="1" i="1" dirty="0">
                <a:solidFill>
                  <a:srgbClr val="FFFF00"/>
                </a:solidFill>
              </a:rPr>
              <a:t> DE DIOS</a:t>
            </a:r>
            <a:r>
              <a:rPr lang="es-CO" sz="2800" i="1" dirty="0">
                <a:solidFill>
                  <a:srgbClr val="FFFF00"/>
                </a:solidFill>
              </a:rPr>
              <a:t> </a:t>
            </a:r>
            <a:endParaRPr lang="es-CO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708</Words>
  <Application>Microsoft Office PowerPoint</Application>
  <PresentationFormat>Presentación en pantalla (4:3)</PresentationFormat>
  <Paragraphs>107</Paragraphs>
  <Slides>19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2 de Pedro 1:3-5 Su divino poder, al darnos el conocimiento de aquel que nos llamó por su propia gloria y potencia,  NOS HA CONCEDIDO TODAS LAS COSAS QUE NECESITAMOS PARA VIVIR COMO DIOS MANDA. 4 Así Dios nos ha ENTREGADO sus preciosas y magníficas PROMESAS para que ustedes, luego de ESCAPAR de la CORRUPCIÓN que hay en el mundo debido a los malos deseos, lleguen a tener parte en la NATURALEZA DIVINA.</vt:lpstr>
      <vt:lpstr>Presentación de PowerPoint</vt:lpstr>
      <vt:lpstr>La palabra de Dios (Promesas)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juan david osorio walteros</cp:lastModifiedBy>
  <cp:revision>73</cp:revision>
  <cp:lastPrinted>2017-03-29T19:35:49Z</cp:lastPrinted>
  <dcterms:created xsi:type="dcterms:W3CDTF">2011-01-01T18:05:23Z</dcterms:created>
  <dcterms:modified xsi:type="dcterms:W3CDTF">2017-12-03T13:33:05Z</dcterms:modified>
</cp:coreProperties>
</file>